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heme/themeOverride1.xml" ContentType="application/vnd.openxmlformats-officedocument.themeOverr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heme/themeOverride2.xml" ContentType="application/vnd.openxmlformats-officedocument.themeOverr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89"/>
  </p:notesMasterIdLst>
  <p:sldIdLst>
    <p:sldId id="294" r:id="rId2"/>
    <p:sldId id="295" r:id="rId3"/>
    <p:sldId id="297" r:id="rId4"/>
    <p:sldId id="300" r:id="rId5"/>
    <p:sldId id="302" r:id="rId6"/>
    <p:sldId id="299" r:id="rId7"/>
    <p:sldId id="303" r:id="rId8"/>
    <p:sldId id="328" r:id="rId9"/>
    <p:sldId id="329" r:id="rId10"/>
    <p:sldId id="330" r:id="rId11"/>
    <p:sldId id="331" r:id="rId12"/>
    <p:sldId id="332" r:id="rId13"/>
    <p:sldId id="334" r:id="rId14"/>
    <p:sldId id="335" r:id="rId15"/>
    <p:sldId id="308" r:id="rId16"/>
    <p:sldId id="336" r:id="rId17"/>
    <p:sldId id="304" r:id="rId18"/>
    <p:sldId id="305" r:id="rId19"/>
    <p:sldId id="312" r:id="rId20"/>
    <p:sldId id="315" r:id="rId21"/>
    <p:sldId id="384" r:id="rId22"/>
    <p:sldId id="385" r:id="rId23"/>
    <p:sldId id="314" r:id="rId24"/>
    <p:sldId id="309" r:id="rId25"/>
    <p:sldId id="337" r:id="rId26"/>
    <p:sldId id="313" r:id="rId27"/>
    <p:sldId id="317" r:id="rId28"/>
    <p:sldId id="307" r:id="rId29"/>
    <p:sldId id="374" r:id="rId30"/>
    <p:sldId id="318" r:id="rId31"/>
    <p:sldId id="319" r:id="rId32"/>
    <p:sldId id="320" r:id="rId33"/>
    <p:sldId id="338" r:id="rId34"/>
    <p:sldId id="339" r:id="rId35"/>
    <p:sldId id="310" r:id="rId36"/>
    <p:sldId id="311" r:id="rId37"/>
    <p:sldId id="321" r:id="rId38"/>
    <p:sldId id="340" r:id="rId39"/>
    <p:sldId id="341" r:id="rId40"/>
    <p:sldId id="342" r:id="rId41"/>
    <p:sldId id="349" r:id="rId42"/>
    <p:sldId id="343" r:id="rId43"/>
    <p:sldId id="344" r:id="rId44"/>
    <p:sldId id="345" r:id="rId45"/>
    <p:sldId id="346" r:id="rId46"/>
    <p:sldId id="347" r:id="rId47"/>
    <p:sldId id="348" r:id="rId48"/>
    <p:sldId id="326" r:id="rId49"/>
    <p:sldId id="350" r:id="rId50"/>
    <p:sldId id="351" r:id="rId51"/>
    <p:sldId id="322" r:id="rId52"/>
    <p:sldId id="352" r:id="rId53"/>
    <p:sldId id="375" r:id="rId54"/>
    <p:sldId id="376" r:id="rId55"/>
    <p:sldId id="354" r:id="rId56"/>
    <p:sldId id="353" r:id="rId57"/>
    <p:sldId id="355" r:id="rId58"/>
    <p:sldId id="356" r:id="rId59"/>
    <p:sldId id="357" r:id="rId60"/>
    <p:sldId id="358" r:id="rId61"/>
    <p:sldId id="359" r:id="rId62"/>
    <p:sldId id="361" r:id="rId63"/>
    <p:sldId id="360" r:id="rId64"/>
    <p:sldId id="362" r:id="rId65"/>
    <p:sldId id="391" r:id="rId66"/>
    <p:sldId id="392" r:id="rId67"/>
    <p:sldId id="363" r:id="rId68"/>
    <p:sldId id="364" r:id="rId69"/>
    <p:sldId id="366" r:id="rId70"/>
    <p:sldId id="365" r:id="rId71"/>
    <p:sldId id="367" r:id="rId72"/>
    <p:sldId id="388" r:id="rId73"/>
    <p:sldId id="386" r:id="rId74"/>
    <p:sldId id="387" r:id="rId75"/>
    <p:sldId id="389" r:id="rId76"/>
    <p:sldId id="390" r:id="rId77"/>
    <p:sldId id="327" r:id="rId78"/>
    <p:sldId id="377" r:id="rId79"/>
    <p:sldId id="379" r:id="rId80"/>
    <p:sldId id="378" r:id="rId81"/>
    <p:sldId id="380" r:id="rId82"/>
    <p:sldId id="382" r:id="rId83"/>
    <p:sldId id="381" r:id="rId84"/>
    <p:sldId id="325" r:id="rId85"/>
    <p:sldId id="383" r:id="rId86"/>
    <p:sldId id="301" r:id="rId87"/>
    <p:sldId id="296" r:id="rId88"/>
  </p:sldIdLst>
  <p:sldSz cx="12190413" cy="6859588"/>
  <p:notesSz cx="6858000" cy="9144000"/>
  <p:custDataLst>
    <p:tags r:id="rId9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3D9"/>
    <a:srgbClr val="F3C301"/>
    <a:srgbClr val="E94E60"/>
    <a:srgbClr val="028985"/>
    <a:srgbClr val="DE6E00"/>
    <a:srgbClr val="31B8B4"/>
    <a:srgbClr val="01D48F"/>
    <a:srgbClr val="0374AF"/>
    <a:srgbClr val="455765"/>
    <a:srgbClr val="2A7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27" autoAdjust="0"/>
    <p:restoredTop sz="86375" autoAdjust="0"/>
  </p:normalViewPr>
  <p:slideViewPr>
    <p:cSldViewPr snapToGrid="0" showGuides="1">
      <p:cViewPr varScale="1">
        <p:scale>
          <a:sx n="74" d="100"/>
          <a:sy n="74" d="100"/>
        </p:scale>
        <p:origin x="686" y="72"/>
      </p:cViewPr>
      <p:guideLst>
        <p:guide orient="horz" pos="2161"/>
        <p:guide pos="3840"/>
      </p:guideLst>
    </p:cSldViewPr>
  </p:slideViewPr>
  <p:outlineViewPr>
    <p:cViewPr>
      <p:scale>
        <a:sx n="100" d="100"/>
        <a:sy n="100" d="100"/>
      </p:scale>
      <p:origin x="0" y="-47203"/>
    </p:cViewPr>
  </p:outlin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2019/6/24</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1970663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2008730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2680813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329675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3528397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762530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3870257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2913631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2018438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29</a:t>
            </a:fld>
            <a:endParaRPr lang="zh-CN" altLang="en-US"/>
          </a:p>
        </p:txBody>
      </p:sp>
    </p:spTree>
    <p:extLst>
      <p:ext uri="{BB962C8B-B14F-4D97-AF65-F5344CB8AC3E}">
        <p14:creationId xmlns:p14="http://schemas.microsoft.com/office/powerpoint/2010/main" val="3113485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31</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33</a:t>
            </a:fld>
            <a:endParaRPr lang="zh-CN" altLang="en-US"/>
          </a:p>
        </p:txBody>
      </p:sp>
    </p:spTree>
    <p:extLst>
      <p:ext uri="{BB962C8B-B14F-4D97-AF65-F5344CB8AC3E}">
        <p14:creationId xmlns:p14="http://schemas.microsoft.com/office/powerpoint/2010/main" val="16754135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34</a:t>
            </a:fld>
            <a:endParaRPr lang="zh-CN" altLang="en-US"/>
          </a:p>
        </p:txBody>
      </p:sp>
    </p:spTree>
    <p:extLst>
      <p:ext uri="{BB962C8B-B14F-4D97-AF65-F5344CB8AC3E}">
        <p14:creationId xmlns:p14="http://schemas.microsoft.com/office/powerpoint/2010/main" val="16051697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38</a:t>
            </a:fld>
            <a:endParaRPr lang="zh-CN" altLang="en-US"/>
          </a:p>
        </p:txBody>
      </p:sp>
    </p:spTree>
    <p:extLst>
      <p:ext uri="{BB962C8B-B14F-4D97-AF65-F5344CB8AC3E}">
        <p14:creationId xmlns:p14="http://schemas.microsoft.com/office/powerpoint/2010/main" val="35707800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39</a:t>
            </a:fld>
            <a:endParaRPr lang="zh-CN" altLang="en-US"/>
          </a:p>
        </p:txBody>
      </p:sp>
    </p:spTree>
    <p:extLst>
      <p:ext uri="{BB962C8B-B14F-4D97-AF65-F5344CB8AC3E}">
        <p14:creationId xmlns:p14="http://schemas.microsoft.com/office/powerpoint/2010/main" val="97465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40</a:t>
            </a:fld>
            <a:endParaRPr lang="zh-CN" altLang="en-US"/>
          </a:p>
        </p:txBody>
      </p:sp>
    </p:spTree>
    <p:extLst>
      <p:ext uri="{BB962C8B-B14F-4D97-AF65-F5344CB8AC3E}">
        <p14:creationId xmlns:p14="http://schemas.microsoft.com/office/powerpoint/2010/main" val="1965542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41</a:t>
            </a:fld>
            <a:endParaRPr lang="zh-CN" altLang="en-US"/>
          </a:p>
        </p:txBody>
      </p:sp>
    </p:spTree>
    <p:extLst>
      <p:ext uri="{BB962C8B-B14F-4D97-AF65-F5344CB8AC3E}">
        <p14:creationId xmlns:p14="http://schemas.microsoft.com/office/powerpoint/2010/main" val="8382330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42</a:t>
            </a:fld>
            <a:endParaRPr lang="zh-CN" altLang="en-US"/>
          </a:p>
        </p:txBody>
      </p:sp>
    </p:spTree>
    <p:extLst>
      <p:ext uri="{BB962C8B-B14F-4D97-AF65-F5344CB8AC3E}">
        <p14:creationId xmlns:p14="http://schemas.microsoft.com/office/powerpoint/2010/main" val="11783168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43</a:t>
            </a:fld>
            <a:endParaRPr lang="zh-CN" altLang="en-US"/>
          </a:p>
        </p:txBody>
      </p:sp>
    </p:spTree>
    <p:extLst>
      <p:ext uri="{BB962C8B-B14F-4D97-AF65-F5344CB8AC3E}">
        <p14:creationId xmlns:p14="http://schemas.microsoft.com/office/powerpoint/2010/main" val="2812445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44</a:t>
            </a:fld>
            <a:endParaRPr lang="zh-CN" altLang="en-US"/>
          </a:p>
        </p:txBody>
      </p:sp>
    </p:spTree>
    <p:extLst>
      <p:ext uri="{BB962C8B-B14F-4D97-AF65-F5344CB8AC3E}">
        <p14:creationId xmlns:p14="http://schemas.microsoft.com/office/powerpoint/2010/main" val="1400588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45</a:t>
            </a:fld>
            <a:endParaRPr lang="zh-CN" altLang="en-US"/>
          </a:p>
        </p:txBody>
      </p:sp>
    </p:spTree>
    <p:extLst>
      <p:ext uri="{BB962C8B-B14F-4D97-AF65-F5344CB8AC3E}">
        <p14:creationId xmlns:p14="http://schemas.microsoft.com/office/powerpoint/2010/main" val="38214354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46</a:t>
            </a:fld>
            <a:endParaRPr lang="zh-CN" altLang="en-US"/>
          </a:p>
        </p:txBody>
      </p:sp>
    </p:spTree>
    <p:extLst>
      <p:ext uri="{BB962C8B-B14F-4D97-AF65-F5344CB8AC3E}">
        <p14:creationId xmlns:p14="http://schemas.microsoft.com/office/powerpoint/2010/main" val="14917840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47</a:t>
            </a:fld>
            <a:endParaRPr lang="zh-CN" altLang="en-US"/>
          </a:p>
        </p:txBody>
      </p:sp>
    </p:spTree>
    <p:extLst>
      <p:ext uri="{BB962C8B-B14F-4D97-AF65-F5344CB8AC3E}">
        <p14:creationId xmlns:p14="http://schemas.microsoft.com/office/powerpoint/2010/main" val="33335818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48</a:t>
            </a:fld>
            <a:endParaRPr lang="zh-CN" altLang="en-US"/>
          </a:p>
        </p:txBody>
      </p:sp>
    </p:spTree>
    <p:extLst>
      <p:ext uri="{BB962C8B-B14F-4D97-AF65-F5344CB8AC3E}">
        <p14:creationId xmlns:p14="http://schemas.microsoft.com/office/powerpoint/2010/main" val="3135549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49</a:t>
            </a:fld>
            <a:endParaRPr lang="zh-CN" altLang="en-US"/>
          </a:p>
        </p:txBody>
      </p:sp>
    </p:spTree>
    <p:extLst>
      <p:ext uri="{BB962C8B-B14F-4D97-AF65-F5344CB8AC3E}">
        <p14:creationId xmlns:p14="http://schemas.microsoft.com/office/powerpoint/2010/main" val="630437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50</a:t>
            </a:fld>
            <a:endParaRPr lang="zh-CN" altLang="en-US"/>
          </a:p>
        </p:txBody>
      </p:sp>
    </p:spTree>
    <p:extLst>
      <p:ext uri="{BB962C8B-B14F-4D97-AF65-F5344CB8AC3E}">
        <p14:creationId xmlns:p14="http://schemas.microsoft.com/office/powerpoint/2010/main" val="26824398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51</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52</a:t>
            </a:fld>
            <a:endParaRPr lang="zh-CN" altLang="en-US"/>
          </a:p>
        </p:txBody>
      </p:sp>
    </p:spTree>
    <p:extLst>
      <p:ext uri="{BB962C8B-B14F-4D97-AF65-F5344CB8AC3E}">
        <p14:creationId xmlns:p14="http://schemas.microsoft.com/office/powerpoint/2010/main" val="17298528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53</a:t>
            </a:fld>
            <a:endParaRPr lang="zh-CN" altLang="en-US"/>
          </a:p>
        </p:txBody>
      </p:sp>
    </p:spTree>
    <p:extLst>
      <p:ext uri="{BB962C8B-B14F-4D97-AF65-F5344CB8AC3E}">
        <p14:creationId xmlns:p14="http://schemas.microsoft.com/office/powerpoint/2010/main" val="22128312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54</a:t>
            </a:fld>
            <a:endParaRPr lang="zh-CN" altLang="en-US"/>
          </a:p>
        </p:txBody>
      </p:sp>
    </p:spTree>
    <p:extLst>
      <p:ext uri="{BB962C8B-B14F-4D97-AF65-F5344CB8AC3E}">
        <p14:creationId xmlns:p14="http://schemas.microsoft.com/office/powerpoint/2010/main" val="20948640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55</a:t>
            </a:fld>
            <a:endParaRPr lang="zh-CN" altLang="en-US"/>
          </a:p>
        </p:txBody>
      </p:sp>
    </p:spTree>
    <p:extLst>
      <p:ext uri="{BB962C8B-B14F-4D97-AF65-F5344CB8AC3E}">
        <p14:creationId xmlns:p14="http://schemas.microsoft.com/office/powerpoint/2010/main" val="10893818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56</a:t>
            </a:fld>
            <a:endParaRPr lang="zh-CN" altLang="en-US"/>
          </a:p>
        </p:txBody>
      </p:sp>
    </p:spTree>
    <p:extLst>
      <p:ext uri="{BB962C8B-B14F-4D97-AF65-F5344CB8AC3E}">
        <p14:creationId xmlns:p14="http://schemas.microsoft.com/office/powerpoint/2010/main" val="465382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57</a:t>
            </a:fld>
            <a:endParaRPr lang="zh-CN" altLang="en-US"/>
          </a:p>
        </p:txBody>
      </p:sp>
    </p:spTree>
    <p:extLst>
      <p:ext uri="{BB962C8B-B14F-4D97-AF65-F5344CB8AC3E}">
        <p14:creationId xmlns:p14="http://schemas.microsoft.com/office/powerpoint/2010/main" val="27666720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58</a:t>
            </a:fld>
            <a:endParaRPr lang="zh-CN" altLang="en-US"/>
          </a:p>
        </p:txBody>
      </p:sp>
    </p:spTree>
    <p:extLst>
      <p:ext uri="{BB962C8B-B14F-4D97-AF65-F5344CB8AC3E}">
        <p14:creationId xmlns:p14="http://schemas.microsoft.com/office/powerpoint/2010/main" val="13191725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59</a:t>
            </a:fld>
            <a:endParaRPr lang="zh-CN" altLang="en-US"/>
          </a:p>
        </p:txBody>
      </p:sp>
    </p:spTree>
    <p:extLst>
      <p:ext uri="{BB962C8B-B14F-4D97-AF65-F5344CB8AC3E}">
        <p14:creationId xmlns:p14="http://schemas.microsoft.com/office/powerpoint/2010/main" val="936347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60</a:t>
            </a:fld>
            <a:endParaRPr lang="zh-CN" altLang="en-US"/>
          </a:p>
        </p:txBody>
      </p:sp>
    </p:spTree>
    <p:extLst>
      <p:ext uri="{BB962C8B-B14F-4D97-AF65-F5344CB8AC3E}">
        <p14:creationId xmlns:p14="http://schemas.microsoft.com/office/powerpoint/2010/main" val="1961079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61</a:t>
            </a:fld>
            <a:endParaRPr lang="zh-CN" altLang="en-US"/>
          </a:p>
        </p:txBody>
      </p:sp>
    </p:spTree>
    <p:extLst>
      <p:ext uri="{BB962C8B-B14F-4D97-AF65-F5344CB8AC3E}">
        <p14:creationId xmlns:p14="http://schemas.microsoft.com/office/powerpoint/2010/main" val="11063749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62</a:t>
            </a:fld>
            <a:endParaRPr lang="zh-CN" altLang="en-US"/>
          </a:p>
        </p:txBody>
      </p:sp>
    </p:spTree>
    <p:extLst>
      <p:ext uri="{BB962C8B-B14F-4D97-AF65-F5344CB8AC3E}">
        <p14:creationId xmlns:p14="http://schemas.microsoft.com/office/powerpoint/2010/main" val="18604139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63</a:t>
            </a:fld>
            <a:endParaRPr lang="zh-CN" altLang="en-US"/>
          </a:p>
        </p:txBody>
      </p:sp>
    </p:spTree>
    <p:extLst>
      <p:ext uri="{BB962C8B-B14F-4D97-AF65-F5344CB8AC3E}">
        <p14:creationId xmlns:p14="http://schemas.microsoft.com/office/powerpoint/2010/main" val="11214356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64</a:t>
            </a:fld>
            <a:endParaRPr lang="zh-CN" altLang="en-US"/>
          </a:p>
        </p:txBody>
      </p:sp>
    </p:spTree>
    <p:extLst>
      <p:ext uri="{BB962C8B-B14F-4D97-AF65-F5344CB8AC3E}">
        <p14:creationId xmlns:p14="http://schemas.microsoft.com/office/powerpoint/2010/main" val="14225685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65</a:t>
            </a:fld>
            <a:endParaRPr lang="zh-CN" altLang="en-US"/>
          </a:p>
        </p:txBody>
      </p:sp>
    </p:spTree>
    <p:extLst>
      <p:ext uri="{BB962C8B-B14F-4D97-AF65-F5344CB8AC3E}">
        <p14:creationId xmlns:p14="http://schemas.microsoft.com/office/powerpoint/2010/main" val="31783920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66</a:t>
            </a:fld>
            <a:endParaRPr lang="zh-CN" altLang="en-US"/>
          </a:p>
        </p:txBody>
      </p:sp>
    </p:spTree>
    <p:extLst>
      <p:ext uri="{BB962C8B-B14F-4D97-AF65-F5344CB8AC3E}">
        <p14:creationId xmlns:p14="http://schemas.microsoft.com/office/powerpoint/2010/main" val="32061144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67</a:t>
            </a:fld>
            <a:endParaRPr lang="zh-CN" altLang="en-US"/>
          </a:p>
        </p:txBody>
      </p:sp>
    </p:spTree>
    <p:extLst>
      <p:ext uri="{BB962C8B-B14F-4D97-AF65-F5344CB8AC3E}">
        <p14:creationId xmlns:p14="http://schemas.microsoft.com/office/powerpoint/2010/main" val="19014072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68</a:t>
            </a:fld>
            <a:endParaRPr lang="zh-CN" altLang="en-US"/>
          </a:p>
        </p:txBody>
      </p:sp>
    </p:spTree>
    <p:extLst>
      <p:ext uri="{BB962C8B-B14F-4D97-AF65-F5344CB8AC3E}">
        <p14:creationId xmlns:p14="http://schemas.microsoft.com/office/powerpoint/2010/main" val="22067446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69</a:t>
            </a:fld>
            <a:endParaRPr lang="zh-CN" altLang="en-US"/>
          </a:p>
        </p:txBody>
      </p:sp>
    </p:spTree>
    <p:extLst>
      <p:ext uri="{BB962C8B-B14F-4D97-AF65-F5344CB8AC3E}">
        <p14:creationId xmlns:p14="http://schemas.microsoft.com/office/powerpoint/2010/main" val="1107156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70</a:t>
            </a:fld>
            <a:endParaRPr lang="zh-CN" altLang="en-US"/>
          </a:p>
        </p:txBody>
      </p:sp>
    </p:spTree>
    <p:extLst>
      <p:ext uri="{BB962C8B-B14F-4D97-AF65-F5344CB8AC3E}">
        <p14:creationId xmlns:p14="http://schemas.microsoft.com/office/powerpoint/2010/main" val="18002428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71</a:t>
            </a:fld>
            <a:endParaRPr lang="zh-CN" altLang="en-US"/>
          </a:p>
        </p:txBody>
      </p:sp>
    </p:spTree>
    <p:extLst>
      <p:ext uri="{BB962C8B-B14F-4D97-AF65-F5344CB8AC3E}">
        <p14:creationId xmlns:p14="http://schemas.microsoft.com/office/powerpoint/2010/main" val="17045718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72</a:t>
            </a:fld>
            <a:endParaRPr lang="zh-CN" altLang="en-US"/>
          </a:p>
        </p:txBody>
      </p:sp>
    </p:spTree>
    <p:extLst>
      <p:ext uri="{BB962C8B-B14F-4D97-AF65-F5344CB8AC3E}">
        <p14:creationId xmlns:p14="http://schemas.microsoft.com/office/powerpoint/2010/main" val="34919307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73</a:t>
            </a:fld>
            <a:endParaRPr lang="zh-CN" altLang="en-US"/>
          </a:p>
        </p:txBody>
      </p:sp>
    </p:spTree>
    <p:extLst>
      <p:ext uri="{BB962C8B-B14F-4D97-AF65-F5344CB8AC3E}">
        <p14:creationId xmlns:p14="http://schemas.microsoft.com/office/powerpoint/2010/main" val="22810079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74</a:t>
            </a:fld>
            <a:endParaRPr lang="zh-CN" altLang="en-US"/>
          </a:p>
        </p:txBody>
      </p:sp>
    </p:spTree>
    <p:extLst>
      <p:ext uri="{BB962C8B-B14F-4D97-AF65-F5344CB8AC3E}">
        <p14:creationId xmlns:p14="http://schemas.microsoft.com/office/powerpoint/2010/main" val="18695651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75</a:t>
            </a:fld>
            <a:endParaRPr lang="zh-CN" altLang="en-US"/>
          </a:p>
        </p:txBody>
      </p:sp>
    </p:spTree>
    <p:extLst>
      <p:ext uri="{BB962C8B-B14F-4D97-AF65-F5344CB8AC3E}">
        <p14:creationId xmlns:p14="http://schemas.microsoft.com/office/powerpoint/2010/main" val="28265225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76</a:t>
            </a:fld>
            <a:endParaRPr lang="zh-CN" altLang="en-US"/>
          </a:p>
        </p:txBody>
      </p:sp>
    </p:spTree>
    <p:extLst>
      <p:ext uri="{BB962C8B-B14F-4D97-AF65-F5344CB8AC3E}">
        <p14:creationId xmlns:p14="http://schemas.microsoft.com/office/powerpoint/2010/main" val="8663896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77</a:t>
            </a:fld>
            <a:endParaRPr lang="zh-CN" altLang="en-US"/>
          </a:p>
        </p:txBody>
      </p:sp>
    </p:spTree>
    <p:extLst>
      <p:ext uri="{BB962C8B-B14F-4D97-AF65-F5344CB8AC3E}">
        <p14:creationId xmlns:p14="http://schemas.microsoft.com/office/powerpoint/2010/main" val="21314741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78</a:t>
            </a:fld>
            <a:endParaRPr lang="zh-CN" altLang="en-US"/>
          </a:p>
        </p:txBody>
      </p:sp>
    </p:spTree>
    <p:extLst>
      <p:ext uri="{BB962C8B-B14F-4D97-AF65-F5344CB8AC3E}">
        <p14:creationId xmlns:p14="http://schemas.microsoft.com/office/powerpoint/2010/main" val="26848746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79</a:t>
            </a:fld>
            <a:endParaRPr lang="zh-CN" altLang="en-US"/>
          </a:p>
        </p:txBody>
      </p:sp>
    </p:spTree>
    <p:extLst>
      <p:ext uri="{BB962C8B-B14F-4D97-AF65-F5344CB8AC3E}">
        <p14:creationId xmlns:p14="http://schemas.microsoft.com/office/powerpoint/2010/main" val="760777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36893795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80</a:t>
            </a:fld>
            <a:endParaRPr lang="zh-CN" altLang="en-US"/>
          </a:p>
        </p:txBody>
      </p:sp>
    </p:spTree>
    <p:extLst>
      <p:ext uri="{BB962C8B-B14F-4D97-AF65-F5344CB8AC3E}">
        <p14:creationId xmlns:p14="http://schemas.microsoft.com/office/powerpoint/2010/main" val="28507584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81</a:t>
            </a:fld>
            <a:endParaRPr lang="zh-CN" altLang="en-US"/>
          </a:p>
        </p:txBody>
      </p:sp>
    </p:spTree>
    <p:extLst>
      <p:ext uri="{BB962C8B-B14F-4D97-AF65-F5344CB8AC3E}">
        <p14:creationId xmlns:p14="http://schemas.microsoft.com/office/powerpoint/2010/main" val="32354159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82</a:t>
            </a:fld>
            <a:endParaRPr lang="zh-CN" altLang="en-US"/>
          </a:p>
        </p:txBody>
      </p:sp>
    </p:spTree>
    <p:extLst>
      <p:ext uri="{BB962C8B-B14F-4D97-AF65-F5344CB8AC3E}">
        <p14:creationId xmlns:p14="http://schemas.microsoft.com/office/powerpoint/2010/main" val="34757801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83</a:t>
            </a:fld>
            <a:endParaRPr lang="zh-CN" altLang="en-US"/>
          </a:p>
        </p:txBody>
      </p:sp>
    </p:spTree>
    <p:extLst>
      <p:ext uri="{BB962C8B-B14F-4D97-AF65-F5344CB8AC3E}">
        <p14:creationId xmlns:p14="http://schemas.microsoft.com/office/powerpoint/2010/main" val="8326026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84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85</a:t>
            </a:fld>
            <a:endParaRPr lang="zh-CN" altLang="en-US"/>
          </a:p>
        </p:txBody>
      </p:sp>
    </p:spTree>
    <p:extLst>
      <p:ext uri="{BB962C8B-B14F-4D97-AF65-F5344CB8AC3E}">
        <p14:creationId xmlns:p14="http://schemas.microsoft.com/office/powerpoint/2010/main" val="2648829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87</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383493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fld id="{9196EC2F-0988-4314-AD4B-24FF16D7B45E}"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矩形 6"/>
          <p:cNvSpPr/>
          <p:nvPr userDrawn="1"/>
        </p:nvSpPr>
        <p:spPr>
          <a:xfrm>
            <a:off x="7221046" y="50099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模板下载：</a:t>
            </a:r>
            <a:r>
              <a:rPr kumimoji="0" lang="en-US" altLang="zh-CN" sz="100" b="0" i="0" u="none" strike="noStrike" kern="0" cap="none" spc="0" normalizeH="0" baseline="0" noProof="0" dirty="0">
                <a:ln>
                  <a:noFill/>
                </a:ln>
                <a:solidFill>
                  <a:schemeClr val="bg2"/>
                </a:solidFill>
                <a:effectLst/>
                <a:uLnTx/>
                <a:uFillTx/>
              </a:rPr>
              <a:t>www.1ppt.com/moban/     </a:t>
            </a:r>
            <a:r>
              <a:rPr kumimoji="0" lang="zh-CN" altLang="en-US" sz="100" b="0" i="0" u="none" strike="noStrike" kern="0" cap="none" spc="0" normalizeH="0" baseline="0" noProof="0" dirty="0">
                <a:ln>
                  <a:noFill/>
                </a:ln>
                <a:solidFill>
                  <a:schemeClr val="bg2"/>
                </a:solidFill>
                <a:effectLst/>
                <a:uLnTx/>
                <a:uFillTx/>
              </a:rPr>
              <a:t>行业</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节日</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www.1ppt.com/jieri/           PPT</a:t>
            </a:r>
            <a:r>
              <a:rPr kumimoji="0" lang="zh-CN" altLang="en-US" sz="100" b="0" i="0" u="none" strike="noStrike" kern="0" cap="none" spc="0" normalizeH="0" baseline="0" noProof="0" dirty="0">
                <a:ln>
                  <a:noFill/>
                </a:ln>
                <a:solidFill>
                  <a:schemeClr val="bg2"/>
                </a:solidFill>
                <a:effectLst/>
                <a:uLnTx/>
                <a:uFillTx/>
              </a:rPr>
              <a:t>素材下载：</a:t>
            </a:r>
            <a:r>
              <a:rPr kumimoji="0" lang="en-US" altLang="zh-CN" sz="100" b="0" i="0" u="none" strike="noStrike" kern="0" cap="none" spc="0" normalizeH="0" baseline="0" noProof="0" dirty="0">
                <a:ln>
                  <a:noFill/>
                </a:ln>
                <a:solidFill>
                  <a:schemeClr val="bg2"/>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背景图片：</a:t>
            </a:r>
            <a:r>
              <a:rPr kumimoji="0" lang="en-US" altLang="zh-CN" sz="100" b="0" i="0" u="none" strike="noStrike" kern="0" cap="none" spc="0" normalizeH="0" baseline="0" noProof="0" dirty="0">
                <a:ln>
                  <a:noFill/>
                </a:ln>
                <a:solidFill>
                  <a:schemeClr val="bg2"/>
                </a:solidFill>
                <a:effectLst/>
                <a:uLnTx/>
                <a:uFillTx/>
              </a:rPr>
              <a:t>www.1ppt.com/beijing/      PPT</a:t>
            </a:r>
            <a:r>
              <a:rPr kumimoji="0" lang="zh-CN" altLang="en-US" sz="100" b="0" i="0" u="none" strike="noStrike" kern="0" cap="none" spc="0" normalizeH="0" baseline="0" noProof="0" dirty="0">
                <a:ln>
                  <a:noFill/>
                </a:ln>
                <a:solidFill>
                  <a:schemeClr val="bg2"/>
                </a:solidFill>
                <a:effectLst/>
                <a:uLnTx/>
                <a:uFillTx/>
              </a:rPr>
              <a:t>图表下载：</a:t>
            </a:r>
            <a:r>
              <a:rPr kumimoji="0" lang="en-US" altLang="zh-CN" sz="100" b="0" i="0" u="none" strike="noStrike" kern="0" cap="none" spc="0" normalizeH="0" baseline="0" noProof="0" dirty="0">
                <a:ln>
                  <a:noFill/>
                </a:ln>
                <a:solidFill>
                  <a:schemeClr val="bg2"/>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优秀</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下载：</a:t>
            </a:r>
            <a:r>
              <a:rPr kumimoji="0" lang="en-US" altLang="zh-CN" sz="100" b="0" i="0" u="none" strike="noStrike" kern="0" cap="none" spc="0" normalizeH="0" baseline="0" noProof="0" dirty="0">
                <a:ln>
                  <a:noFill/>
                </a:ln>
                <a:solidFill>
                  <a:schemeClr val="bg2"/>
                </a:solidFill>
                <a:effectLst/>
                <a:uLnTx/>
                <a:uFillTx/>
              </a:rPr>
              <a:t>www.1ppt.com/xiazai/        PPT</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Word</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www.1ppt.com/word/              Excel</a:t>
            </a:r>
            <a:r>
              <a:rPr kumimoji="0" lang="zh-CN" altLang="en-US" sz="100" b="0" i="0" u="none" strike="noStrike" kern="0" cap="none" spc="0" normalizeH="0" baseline="0" noProof="0" dirty="0">
                <a:ln>
                  <a:noFill/>
                </a:ln>
                <a:solidFill>
                  <a:schemeClr val="bg2"/>
                </a:solidFill>
                <a:effectLst/>
                <a:uLnTx/>
                <a:uFillTx/>
              </a:rPr>
              <a:t>教程：</a:t>
            </a:r>
            <a:r>
              <a:rPr kumimoji="0" lang="en-US" altLang="zh-CN" sz="100" b="0" i="0" u="none" strike="noStrike" kern="0" cap="none" spc="0" normalizeH="0" baseline="0" noProof="0" dirty="0">
                <a:ln>
                  <a:noFill/>
                </a:ln>
                <a:solidFill>
                  <a:schemeClr val="bg2"/>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资料下载：</a:t>
            </a:r>
            <a:r>
              <a:rPr kumimoji="0" lang="en-US" altLang="zh-CN" sz="100" b="0" i="0" u="none" strike="noStrike" kern="0" cap="none" spc="0" normalizeH="0" baseline="0" noProof="0" dirty="0">
                <a:ln>
                  <a:noFill/>
                </a:ln>
                <a:solidFill>
                  <a:schemeClr val="bg2"/>
                </a:solidFill>
                <a:effectLst/>
                <a:uLnTx/>
                <a:uFillTx/>
              </a:rPr>
              <a:t>www.1ppt.com/ziliao/                PPT</a:t>
            </a:r>
            <a:r>
              <a:rPr kumimoji="0" lang="zh-CN" altLang="en-US" sz="100" b="0" i="0" u="none" strike="noStrike" kern="0" cap="none" spc="0" normalizeH="0" baseline="0" noProof="0" dirty="0">
                <a:ln>
                  <a:noFill/>
                </a:ln>
                <a:solidFill>
                  <a:schemeClr val="bg2"/>
                </a:solidFill>
                <a:effectLst/>
                <a:uLnTx/>
                <a:uFillTx/>
              </a:rPr>
              <a:t>课件下载：</a:t>
            </a:r>
            <a:r>
              <a:rPr kumimoji="0" lang="en-US" altLang="zh-CN" sz="100" b="0" i="0" u="none" strike="noStrike" kern="0" cap="none" spc="0" normalizeH="0" baseline="0" noProof="0" dirty="0">
                <a:ln>
                  <a:noFill/>
                </a:ln>
                <a:solidFill>
                  <a:schemeClr val="bg2"/>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范文下载：</a:t>
            </a:r>
            <a:r>
              <a:rPr kumimoji="0" lang="en-US" altLang="zh-CN" sz="100" b="0" i="0" u="none" strike="noStrike" kern="0" cap="none" spc="0" normalizeH="0" baseline="0" noProof="0" dirty="0">
                <a:ln>
                  <a:noFill/>
                </a:ln>
                <a:solidFill>
                  <a:schemeClr val="bg2"/>
                </a:solidFill>
                <a:effectLst/>
                <a:uLnTx/>
                <a:uFillTx/>
              </a:rPr>
              <a:t>www.1ppt.com/fanwen/             </a:t>
            </a:r>
            <a:r>
              <a:rPr kumimoji="0" lang="zh-CN" altLang="en-US" sz="100" b="0" i="0" u="none" strike="noStrike" kern="0" cap="none" spc="0" normalizeH="0" baseline="0" noProof="0" dirty="0">
                <a:ln>
                  <a:noFill/>
                </a:ln>
                <a:solidFill>
                  <a:schemeClr val="bg2"/>
                </a:solidFill>
                <a:effectLst/>
                <a:uLnTx/>
                <a:uFillTx/>
              </a:rPr>
              <a:t>试卷下载：</a:t>
            </a:r>
            <a:r>
              <a:rPr kumimoji="0" lang="en-US" altLang="zh-CN" sz="100" b="0" i="0" u="none" strike="noStrike" kern="0" cap="none" spc="0" normalizeH="0" baseline="0" noProof="0" dirty="0">
                <a:ln>
                  <a:noFill/>
                </a:ln>
                <a:solidFill>
                  <a:schemeClr val="bg2"/>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教案下载：</a:t>
            </a:r>
            <a:r>
              <a:rPr kumimoji="0" lang="en-US" altLang="zh-CN" sz="100" b="0" i="0" u="none" strike="noStrike" kern="0" cap="none" spc="0" normalizeH="0" baseline="0" noProof="0" dirty="0">
                <a:ln>
                  <a:noFill/>
                </a:ln>
                <a:solidFill>
                  <a:schemeClr val="bg2"/>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字体下载：</a:t>
            </a:r>
            <a:r>
              <a:rPr kumimoji="0" lang="en-US" altLang="zh-CN" sz="100" b="0" i="0" u="none" strike="noStrike" kern="0" cap="none" spc="0" normalizeH="0" baseline="0" noProof="0" dirty="0">
                <a:ln>
                  <a:noFill/>
                </a:ln>
                <a:solidFill>
                  <a:schemeClr val="bg2"/>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 </a:t>
            </a:r>
            <a:endParaRPr kumimoji="0" lang="zh-CN" altLang="en-US" sz="1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11326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70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22.jpe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22.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22.jpeg"/></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baidu.com/s?wd=Sim&amp;tn=SE_PcZhidaonwhc_ngpagmjz&amp;rsv_dl=gh_pc_zhidao"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4.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9.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1189171"/>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1493629"/>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73038" y="1259623"/>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模</a:t>
            </a:r>
          </a:p>
        </p:txBody>
      </p:sp>
      <p:sp>
        <p:nvSpPr>
          <p:cNvPr id="19" name="椭圆 18"/>
          <p:cNvSpPr/>
          <p:nvPr/>
        </p:nvSpPr>
        <p:spPr>
          <a:xfrm>
            <a:off x="4429044" y="499231"/>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拟</a:t>
            </a:r>
          </a:p>
        </p:txBody>
      </p:sp>
      <p:sp>
        <p:nvSpPr>
          <p:cNvPr id="20" name="椭圆 19"/>
          <p:cNvSpPr/>
          <p:nvPr/>
        </p:nvSpPr>
        <p:spPr>
          <a:xfrm>
            <a:off x="5744935" y="1769786"/>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三</a:t>
            </a:r>
          </a:p>
        </p:txBody>
      </p:sp>
      <p:sp>
        <p:nvSpPr>
          <p:cNvPr id="21" name="椭圆 20"/>
          <p:cNvSpPr/>
          <p:nvPr/>
        </p:nvSpPr>
        <p:spPr>
          <a:xfrm>
            <a:off x="7246465" y="1089571"/>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国</a:t>
            </a:r>
          </a:p>
        </p:txBody>
      </p:sp>
      <p:sp>
        <p:nvSpPr>
          <p:cNvPr id="22" name="椭圆 21"/>
          <p:cNvSpPr/>
          <p:nvPr/>
        </p:nvSpPr>
        <p:spPr>
          <a:xfrm>
            <a:off x="7302079" y="535473"/>
            <a:ext cx="330428" cy="330428"/>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47303" y="3254840"/>
            <a:ext cx="546214" cy="54621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565986"/>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91576" y="3315619"/>
            <a:ext cx="432256" cy="43225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1567248"/>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70016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1452922"/>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10"/>
          <p:cNvSpPr>
            <a:spLocks noEditPoints="1"/>
          </p:cNvSpPr>
          <p:nvPr/>
        </p:nvSpPr>
        <p:spPr bwMode="auto">
          <a:xfrm>
            <a:off x="4350184" y="5633956"/>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35" name="Rectangle 4"/>
          <p:cNvSpPr txBox="1">
            <a:spLocks noChangeArrowheads="1"/>
          </p:cNvSpPr>
          <p:nvPr/>
        </p:nvSpPr>
        <p:spPr bwMode="auto">
          <a:xfrm>
            <a:off x="4744103" y="4636140"/>
            <a:ext cx="4487574" cy="179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2800" dirty="0">
                <a:solidFill>
                  <a:srgbClr val="393721"/>
                </a:solidFill>
                <a:latin typeface="方正宋刻本秀楷简体" panose="02000000000000000000" charset="-122"/>
                <a:ea typeface="方正宋刻本秀楷简体" panose="02000000000000000000" charset="-122"/>
              </a:rPr>
              <a:t>杨枨</a:t>
            </a:r>
            <a:endParaRPr lang="en-US" altLang="zh-CN"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2800" dirty="0">
                <a:solidFill>
                  <a:srgbClr val="393721"/>
                </a:solidFill>
                <a:latin typeface="方正宋刻本秀楷简体" panose="02000000000000000000" charset="-122"/>
                <a:ea typeface="方正宋刻本秀楷简体" panose="02000000000000000000" charset="-122"/>
              </a:rPr>
              <a:t>G-16</a:t>
            </a: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组长：</a:t>
            </a:r>
            <a:r>
              <a:rPr lang="zh-CN" altLang="en-US" sz="2800" dirty="0">
                <a:solidFill>
                  <a:srgbClr val="393721"/>
                </a:solidFill>
                <a:latin typeface="方正宋刻本秀楷简体" panose="02000000000000000000" charset="-122"/>
                <a:ea typeface="方正宋刻本秀楷简体" panose="02000000000000000000" charset="-122"/>
              </a:rPr>
              <a:t>王华怿</a:t>
            </a:r>
            <a:endParaRPr lang="zh-CN" altLang="en-US"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组员：</a:t>
            </a:r>
            <a:r>
              <a:rPr lang="zh-CN" altLang="en-US" sz="2800" dirty="0">
                <a:solidFill>
                  <a:srgbClr val="393721"/>
                </a:solidFill>
                <a:latin typeface="方正宋刻本秀楷简体" panose="02000000000000000000" charset="-122"/>
                <a:ea typeface="方正宋刻本秀楷简体" panose="02000000000000000000" charset="-122"/>
              </a:rPr>
              <a:t>吴帅毅、王仕杰</a:t>
            </a:r>
          </a:p>
        </p:txBody>
      </p:sp>
      <p:sp>
        <p:nvSpPr>
          <p:cNvPr id="36" name="Rectangle 3"/>
          <p:cNvSpPr txBox="1">
            <a:spLocks noChangeArrowheads="1"/>
          </p:cNvSpPr>
          <p:nvPr/>
        </p:nvSpPr>
        <p:spPr bwMode="auto">
          <a:xfrm>
            <a:off x="1383160" y="3873751"/>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5800" b="1" dirty="0">
                <a:solidFill>
                  <a:srgbClr val="00C3D9"/>
                </a:solidFill>
                <a:latin typeface="微软雅黑" pitchFamily="34" charset="-122"/>
                <a:ea typeface="微软雅黑" pitchFamily="34" charset="-122"/>
              </a:rPr>
              <a:t>项目总结</a:t>
            </a:r>
          </a:p>
        </p:txBody>
      </p:sp>
      <p:grpSp>
        <p:nvGrpSpPr>
          <p:cNvPr id="7" name="组合 6"/>
          <p:cNvGrpSpPr/>
          <p:nvPr/>
        </p:nvGrpSpPr>
        <p:grpSpPr>
          <a:xfrm>
            <a:off x="2598770" y="6604217"/>
            <a:ext cx="7309443" cy="76200"/>
            <a:chOff x="2475009" y="6173367"/>
            <a:chExt cx="7309443" cy="76200"/>
          </a:xfrm>
        </p:grpSpPr>
        <p:sp>
          <p:nvSpPr>
            <p:cNvPr id="37" name="Rectangle 13"/>
            <p:cNvSpPr/>
            <p:nvPr/>
          </p:nvSpPr>
          <p:spPr>
            <a:xfrm>
              <a:off x="2475009" y="617336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4"/>
            <p:cNvSpPr/>
            <p:nvPr/>
          </p:nvSpPr>
          <p:spPr>
            <a:xfrm>
              <a:off x="8321412" y="617336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5"/>
            <p:cNvSpPr/>
            <p:nvPr/>
          </p:nvSpPr>
          <p:spPr>
            <a:xfrm>
              <a:off x="5401089" y="617336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0" name="Rectangle 16"/>
            <p:cNvSpPr/>
            <p:nvPr/>
          </p:nvSpPr>
          <p:spPr>
            <a:xfrm>
              <a:off x="6864129" y="617336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1" name="Rectangle 17"/>
            <p:cNvSpPr/>
            <p:nvPr/>
          </p:nvSpPr>
          <p:spPr>
            <a:xfrm>
              <a:off x="3938049" y="617336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2" name="椭圆 41"/>
          <p:cNvSpPr/>
          <p:nvPr/>
        </p:nvSpPr>
        <p:spPr>
          <a:xfrm>
            <a:off x="3385450" y="3368314"/>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2966502"/>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2421858"/>
            <a:ext cx="93232" cy="9323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356803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1933284"/>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776698"/>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1693562"/>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09007" y="3171236"/>
            <a:ext cx="394156" cy="3941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2916636"/>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2633623"/>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3486475"/>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10"/>
          <p:cNvSpPr>
            <a:spLocks noEditPoints="1"/>
          </p:cNvSpPr>
          <p:nvPr/>
        </p:nvSpPr>
        <p:spPr bwMode="auto">
          <a:xfrm>
            <a:off x="4350184" y="4735310"/>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5" name="Freeform 10"/>
          <p:cNvSpPr>
            <a:spLocks noEditPoints="1"/>
          </p:cNvSpPr>
          <p:nvPr/>
        </p:nvSpPr>
        <p:spPr bwMode="auto">
          <a:xfrm>
            <a:off x="4350184" y="518463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6" name="Freeform 10"/>
          <p:cNvSpPr>
            <a:spLocks noEditPoints="1"/>
          </p:cNvSpPr>
          <p:nvPr/>
        </p:nvSpPr>
        <p:spPr bwMode="auto">
          <a:xfrm>
            <a:off x="4350184" y="604797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pic>
        <p:nvPicPr>
          <p:cNvPr id="5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735411" y="4092353"/>
            <a:ext cx="2706389" cy="2435476"/>
          </a:xfrm>
          <a:prstGeom prst="ellipse">
            <a:avLst/>
          </a:prstGeom>
          <a:ln>
            <a:noFill/>
          </a:ln>
          <a:effectLst>
            <a:softEdge rad="112500"/>
          </a:effectLst>
        </p:spPr>
      </p:pic>
      <p:pic>
        <p:nvPicPr>
          <p:cNvPr id="2" name="图片 1">
            <a:extLst>
              <a:ext uri="{FF2B5EF4-FFF2-40B4-BE49-F238E27FC236}">
                <a16:creationId xmlns:a16="http://schemas.microsoft.com/office/drawing/2014/main" id="{44269EA3-9A47-4EFB-B629-47307F46A75A}"/>
              </a:ext>
            </a:extLst>
          </p:cNvPr>
          <p:cNvPicPr>
            <a:picLocks noChangeAspect="1"/>
          </p:cNvPicPr>
          <p:nvPr/>
        </p:nvPicPr>
        <p:blipFill>
          <a:blip r:embed="rId4"/>
          <a:stretch>
            <a:fillRect/>
          </a:stretch>
        </p:blipFill>
        <p:spPr>
          <a:xfrm>
            <a:off x="358412" y="3801054"/>
            <a:ext cx="2474557" cy="2474557"/>
          </a:xfrm>
          <a:prstGeom prst="rect">
            <a:avLst/>
          </a:prstGeom>
        </p:spPr>
      </p:pic>
    </p:spTree>
    <p:extLst>
      <p:ext uri="{BB962C8B-B14F-4D97-AF65-F5344CB8AC3E}">
        <p14:creationId xmlns:p14="http://schemas.microsoft.com/office/powerpoint/2010/main" val="2328306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en-US" sz="3600" b="1" cap="small" dirty="0">
                <a:solidFill>
                  <a:srgbClr val="00C3D9"/>
                </a:solidFill>
                <a:latin typeface="微软雅黑" panose="020B0503020204020204" pitchFamily="34" charset="-122"/>
                <a:ea typeface="微软雅黑" panose="020B0503020204020204" pitchFamily="34" charset="-122"/>
              </a:rPr>
              <a:t>设备</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82111" y="597605"/>
            <a:ext cx="4147127" cy="1990097"/>
          </a:xfrm>
          <a:prstGeom prst="rect">
            <a:avLst/>
          </a:prstGeom>
        </p:spPr>
        <p:txBody>
          <a:bodyPr wrap="square">
            <a:spAutoFit/>
          </a:bodyPr>
          <a:lstStyle/>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配置管理工具（</a:t>
            </a:r>
            <a:r>
              <a:rPr lang="en-US" altLang="zh-CN" sz="2400" b="1" dirty="0" err="1">
                <a:solidFill>
                  <a:srgbClr val="FFFFFF">
                    <a:lumMod val="50000"/>
                  </a:srgbClr>
                </a:solidFill>
                <a:latin typeface="Open Sans" pitchFamily="34" charset="0"/>
                <a:cs typeface="Calibri" pitchFamily="34" charset="0"/>
              </a:rPr>
              <a:t>gittub</a:t>
            </a:r>
            <a:r>
              <a:rPr lang="zh-CN" altLang="zh-CN"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pPr indent="835025">
              <a:lnSpc>
                <a:spcPct val="150000"/>
              </a:lnSpc>
              <a:spcBef>
                <a:spcPts val="600"/>
              </a:spcBef>
              <a:spcAft>
                <a:spcPts val="600"/>
              </a:spcAft>
            </a:pPr>
            <a:r>
              <a:rPr lang="zh-CN" altLang="en-US" sz="2400" b="1" dirty="0">
                <a:solidFill>
                  <a:srgbClr val="FFFFFF">
                    <a:lumMod val="50000"/>
                  </a:srgbClr>
                </a:solidFill>
                <a:latin typeface="Open Sans" pitchFamily="34" charset="0"/>
                <a:cs typeface="Calibri" pitchFamily="34" charset="0"/>
              </a:rPr>
              <a:t>微信开发者工具</a:t>
            </a:r>
            <a:endParaRPr lang="zh-CN" altLang="zh-CN" sz="2400" b="1" dirty="0">
              <a:solidFill>
                <a:srgbClr val="FFFFFF">
                  <a:lumMod val="50000"/>
                </a:srgbClr>
              </a:solidFill>
              <a:latin typeface="Open Sans" pitchFamily="34" charset="0"/>
              <a:cs typeface="Calibri" pitchFamily="34" charset="0"/>
            </a:endParaRPr>
          </a:p>
        </p:txBody>
      </p:sp>
      <p:sp>
        <p:nvSpPr>
          <p:cNvPr id="5" name="矩形 4"/>
          <p:cNvSpPr/>
          <p:nvPr/>
        </p:nvSpPr>
        <p:spPr>
          <a:xfrm>
            <a:off x="321793" y="3059607"/>
            <a:ext cx="1569660" cy="646331"/>
          </a:xfrm>
          <a:prstGeom prst="rect">
            <a:avLst/>
          </a:prstGeom>
        </p:spPr>
        <p:txBody>
          <a:bodyPr wrap="none">
            <a:spAutoFit/>
          </a:bodyPr>
          <a:lstStyle/>
          <a:p>
            <a:r>
              <a:rPr lang="zh-CN" altLang="en-US" sz="3600" b="1" cap="small" dirty="0">
                <a:solidFill>
                  <a:srgbClr val="00C3D9"/>
                </a:solidFill>
                <a:latin typeface="微软雅黑" panose="020B0503020204020204" pitchFamily="34" charset="-122"/>
                <a:ea typeface="微软雅黑" panose="020B0503020204020204" pitchFamily="34" charset="-122"/>
              </a:rPr>
              <a:t>局限性</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6" name="矩形 5"/>
          <p:cNvSpPr/>
          <p:nvPr/>
        </p:nvSpPr>
        <p:spPr>
          <a:xfrm>
            <a:off x="765581" y="3705938"/>
            <a:ext cx="10347177" cy="1993303"/>
          </a:xfrm>
          <a:prstGeom prst="rect">
            <a:avLst/>
          </a:prstGeom>
        </p:spPr>
        <p:txBody>
          <a:bodyPr wrap="square">
            <a:spAutoFit/>
          </a:bodyPr>
          <a:lstStyle/>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各成员对所需要的</a:t>
            </a:r>
            <a:r>
              <a:rPr lang="zh-CN" altLang="en-US" sz="2400" b="1" dirty="0">
                <a:solidFill>
                  <a:srgbClr val="FFFFFF">
                    <a:lumMod val="50000"/>
                  </a:srgbClr>
                </a:solidFill>
                <a:latin typeface="Open Sans" pitchFamily="34" charset="0"/>
                <a:cs typeface="Calibri" pitchFamily="34" charset="0"/>
              </a:rPr>
              <a:t>软件和编程语言</a:t>
            </a:r>
            <a:r>
              <a:rPr lang="zh-CN" altLang="zh-CN" sz="2400" b="1" dirty="0">
                <a:solidFill>
                  <a:srgbClr val="FFFFFF">
                    <a:lumMod val="50000"/>
                  </a:srgbClr>
                </a:solidFill>
                <a:latin typeface="Open Sans" pitchFamily="34" charset="0"/>
                <a:cs typeface="Calibri" pitchFamily="34" charset="0"/>
              </a:rPr>
              <a:t>都不太熟悉，需要花费一定时间去学习</a:t>
            </a:r>
            <a:r>
              <a:rPr lang="zh-CN" altLang="en-US" sz="2400" b="1" dirty="0">
                <a:solidFill>
                  <a:srgbClr val="FFFFFF">
                    <a:lumMod val="50000"/>
                  </a:srgbClr>
                </a:solidFill>
                <a:latin typeface="Open Sans" pitchFamily="34" charset="0"/>
                <a:cs typeface="Calibri" pitchFamily="34" charset="0"/>
              </a:rPr>
              <a:t>。</a:t>
            </a:r>
            <a:endParaRPr lang="zh-CN" altLang="zh-CN" sz="2400" b="1" dirty="0">
              <a:solidFill>
                <a:srgbClr val="FFFFFF">
                  <a:lumMod val="50000"/>
                </a:srgbClr>
              </a:solidFill>
              <a:latin typeface="Open Sans" pitchFamily="34" charset="0"/>
              <a:cs typeface="Calibri" pitchFamily="34" charset="0"/>
            </a:endParaRPr>
          </a:p>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若</a:t>
            </a:r>
            <a:r>
              <a:rPr lang="zh-CN" altLang="en-US" sz="2400" b="1" dirty="0">
                <a:solidFill>
                  <a:srgbClr val="FFFFFF">
                    <a:lumMod val="50000"/>
                  </a:srgbClr>
                </a:solidFill>
                <a:latin typeface="Open Sans" pitchFamily="34" charset="0"/>
                <a:cs typeface="Calibri" pitchFamily="34" charset="0"/>
              </a:rPr>
              <a:t>关键</a:t>
            </a:r>
            <a:r>
              <a:rPr lang="zh-CN" altLang="zh-CN" sz="2400" b="1" dirty="0">
                <a:solidFill>
                  <a:srgbClr val="FFFFFF">
                    <a:lumMod val="50000"/>
                  </a:srgbClr>
                </a:solidFill>
                <a:latin typeface="Open Sans" pitchFamily="34" charset="0"/>
                <a:cs typeface="Calibri" pitchFamily="34" charset="0"/>
              </a:rPr>
              <a:t>设计不当，将影响整个</a:t>
            </a:r>
            <a:r>
              <a:rPr lang="zh-CN" altLang="en-US" sz="2400" b="1" dirty="0">
                <a:solidFill>
                  <a:srgbClr val="FFFFFF">
                    <a:lumMod val="50000"/>
                  </a:srgbClr>
                </a:solidFill>
                <a:latin typeface="Open Sans" pitchFamily="34" charset="0"/>
                <a:cs typeface="Calibri" pitchFamily="34" charset="0"/>
              </a:rPr>
              <a:t>项目</a:t>
            </a:r>
            <a:r>
              <a:rPr lang="zh-CN" altLang="zh-CN" sz="2400" b="1" dirty="0">
                <a:solidFill>
                  <a:srgbClr val="FFFFFF">
                    <a:lumMod val="50000"/>
                  </a:srgbClr>
                </a:solidFill>
                <a:latin typeface="Open Sans" pitchFamily="34" charset="0"/>
                <a:cs typeface="Calibri" pitchFamily="34" charset="0"/>
              </a:rPr>
              <a:t>的</a:t>
            </a:r>
            <a:r>
              <a:rPr lang="zh-CN" altLang="en-US" sz="2400" b="1" dirty="0">
                <a:solidFill>
                  <a:srgbClr val="FFFFFF">
                    <a:lumMod val="50000"/>
                  </a:srgbClr>
                </a:solidFill>
                <a:latin typeface="Open Sans" pitchFamily="34" charset="0"/>
                <a:cs typeface="Calibri" pitchFamily="34" charset="0"/>
              </a:rPr>
              <a:t>进度。</a:t>
            </a:r>
            <a:endParaRPr lang="en-US" altLang="zh-CN" sz="2400" b="1" dirty="0">
              <a:solidFill>
                <a:srgbClr val="FFFFFF">
                  <a:lumMod val="50000"/>
                </a:srgbClr>
              </a:solidFill>
              <a:latin typeface="Open Sans" pitchFamily="34" charset="0"/>
              <a:cs typeface="Calibri" pitchFamily="34" charset="0"/>
            </a:endParaRPr>
          </a:p>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3.</a:t>
            </a:r>
            <a:r>
              <a:rPr lang="zh-CN" altLang="en-US" sz="2400" b="1" dirty="0">
                <a:solidFill>
                  <a:srgbClr val="FFFFFF">
                    <a:lumMod val="50000"/>
                  </a:srgbClr>
                </a:solidFill>
                <a:latin typeface="Open Sans" pitchFamily="34" charset="0"/>
                <a:cs typeface="Calibri" pitchFamily="34" charset="0"/>
              </a:rPr>
              <a:t>使用的游戏引擎文档较为简陋。</a:t>
            </a:r>
            <a:endParaRPr lang="zh-CN" altLang="zh-CN" sz="24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9316607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142417"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1.4</a:t>
            </a:r>
            <a:r>
              <a:rPr lang="zh-CN" altLang="en-US" sz="3600" b="1" cap="small" dirty="0">
                <a:solidFill>
                  <a:srgbClr val="00C3D9"/>
                </a:solidFill>
                <a:latin typeface="微软雅黑" panose="020B0503020204020204" pitchFamily="34" charset="-122"/>
                <a:ea typeface="微软雅黑" panose="020B0503020204020204" pitchFamily="34" charset="-122"/>
              </a:rPr>
              <a:t>目标功能概述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888812507"/>
              </p:ext>
            </p:extLst>
          </p:nvPr>
        </p:nvGraphicFramePr>
        <p:xfrm>
          <a:off x="733005" y="1554831"/>
          <a:ext cx="10499608" cy="4976431"/>
        </p:xfrm>
        <a:graphic>
          <a:graphicData uri="http://schemas.openxmlformats.org/drawingml/2006/table">
            <a:tbl>
              <a:tblPr firstRow="1" firstCol="1" bandRow="1"/>
              <a:tblGrid>
                <a:gridCol w="2356031">
                  <a:extLst>
                    <a:ext uri="{9D8B030D-6E8A-4147-A177-3AD203B41FA5}">
                      <a16:colId xmlns:a16="http://schemas.microsoft.com/office/drawing/2014/main" val="20000"/>
                    </a:ext>
                  </a:extLst>
                </a:gridCol>
                <a:gridCol w="1908164">
                  <a:extLst>
                    <a:ext uri="{9D8B030D-6E8A-4147-A177-3AD203B41FA5}">
                      <a16:colId xmlns:a16="http://schemas.microsoft.com/office/drawing/2014/main" val="20001"/>
                    </a:ext>
                  </a:extLst>
                </a:gridCol>
                <a:gridCol w="6235413">
                  <a:extLst>
                    <a:ext uri="{9D8B030D-6E8A-4147-A177-3AD203B41FA5}">
                      <a16:colId xmlns:a16="http://schemas.microsoft.com/office/drawing/2014/main"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5849305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22607" y="0"/>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1.5</a:t>
            </a:r>
            <a:r>
              <a:rPr lang="zh-CN" altLang="en-US" sz="3600" b="1" cap="small" dirty="0">
                <a:solidFill>
                  <a:srgbClr val="00C3D9"/>
                </a:solidFill>
                <a:latin typeface="微软雅黑" panose="020B0503020204020204" pitchFamily="34" charset="-122"/>
                <a:ea typeface="微软雅黑" panose="020B0503020204020204" pitchFamily="34" charset="-122"/>
              </a:rPr>
              <a:t>项目进度</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535790"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pic>
        <p:nvPicPr>
          <p:cNvPr id="2" name="图片 1"/>
          <p:cNvPicPr>
            <a:picLocks noChangeAspect="1"/>
          </p:cNvPicPr>
          <p:nvPr/>
        </p:nvPicPr>
        <p:blipFill>
          <a:blip r:embed="rId3"/>
          <a:stretch>
            <a:fillRect/>
          </a:stretch>
        </p:blipFill>
        <p:spPr>
          <a:xfrm>
            <a:off x="0" y="863835"/>
            <a:ext cx="5294448" cy="5366327"/>
          </a:xfrm>
          <a:prstGeom prst="rect">
            <a:avLst/>
          </a:prstGeom>
        </p:spPr>
      </p:pic>
      <p:pic>
        <p:nvPicPr>
          <p:cNvPr id="4" name="图片 3"/>
          <p:cNvPicPr>
            <a:picLocks noChangeAspect="1"/>
          </p:cNvPicPr>
          <p:nvPr/>
        </p:nvPicPr>
        <p:blipFill>
          <a:blip r:embed="rId4"/>
          <a:stretch>
            <a:fillRect/>
          </a:stretch>
        </p:blipFill>
        <p:spPr>
          <a:xfrm>
            <a:off x="5461870" y="826890"/>
            <a:ext cx="4946234" cy="3414892"/>
          </a:xfrm>
          <a:prstGeom prst="rect">
            <a:avLst/>
          </a:prstGeom>
        </p:spPr>
      </p:pic>
      <p:pic>
        <p:nvPicPr>
          <p:cNvPr id="10" name="图片 9"/>
          <p:cNvPicPr>
            <a:picLocks noChangeAspect="1"/>
          </p:cNvPicPr>
          <p:nvPr/>
        </p:nvPicPr>
        <p:blipFill>
          <a:blip r:embed="rId5"/>
          <a:stretch>
            <a:fillRect/>
          </a:stretch>
        </p:blipFill>
        <p:spPr>
          <a:xfrm>
            <a:off x="5461870" y="4373041"/>
            <a:ext cx="6289672" cy="2297826"/>
          </a:xfrm>
          <a:prstGeom prst="rect">
            <a:avLst/>
          </a:prstGeom>
        </p:spPr>
      </p:pic>
    </p:spTree>
    <p:extLst>
      <p:ext uri="{BB962C8B-B14F-4D97-AF65-F5344CB8AC3E}">
        <p14:creationId xmlns:p14="http://schemas.microsoft.com/office/powerpoint/2010/main" val="1403293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90"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1.6 </a:t>
            </a:r>
            <a:r>
              <a:rPr lang="zh-CN" altLang="en-US" sz="3600" b="1" cap="small" dirty="0">
                <a:solidFill>
                  <a:srgbClr val="00C3D9"/>
                </a:solidFill>
                <a:latin typeface="微软雅黑" panose="020B0503020204020204" pitchFamily="34" charset="-122"/>
                <a:ea typeface="微软雅黑" panose="020B0503020204020204" pitchFamily="34" charset="-122"/>
              </a:rPr>
              <a:t>关键问题</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1200729" y="1065338"/>
            <a:ext cx="8987681" cy="1384995"/>
          </a:xfrm>
          <a:prstGeom prst="rect">
            <a:avLst/>
          </a:prstGeom>
        </p:spPr>
        <p:txBody>
          <a:bodyPr wrap="square">
            <a:spAutoFit/>
          </a:bodyPr>
          <a:lstStyle/>
          <a:p>
            <a:r>
              <a:rPr lang="zh-CN" altLang="zh-CN" sz="2800" b="1" dirty="0">
                <a:solidFill>
                  <a:srgbClr val="FF0000"/>
                </a:solidFill>
                <a:latin typeface="Open Sans" pitchFamily="34" charset="0"/>
                <a:cs typeface="Calibri" pitchFamily="34" charset="0"/>
              </a:rPr>
              <a:t>关键问题：</a:t>
            </a:r>
            <a:r>
              <a:rPr lang="zh-CN" altLang="en-US" sz="2800" b="1" dirty="0">
                <a:solidFill>
                  <a:srgbClr val="FFFFFF">
                    <a:lumMod val="50000"/>
                  </a:srgbClr>
                </a:solidFill>
                <a:latin typeface="Open Sans" pitchFamily="34" charset="0"/>
                <a:cs typeface="Calibri" pitchFamily="34" charset="0"/>
              </a:rPr>
              <a:t>前端与后端的接口</a:t>
            </a:r>
            <a:endParaRPr lang="zh-CN" altLang="zh-CN" sz="2800" b="1" dirty="0">
              <a:solidFill>
                <a:srgbClr val="FFFFFF">
                  <a:lumMod val="50000"/>
                </a:srgbClr>
              </a:solidFill>
              <a:latin typeface="Open Sans" pitchFamily="34" charset="0"/>
              <a:cs typeface="Calibri" pitchFamily="34" charset="0"/>
            </a:endParaRPr>
          </a:p>
          <a:p>
            <a:r>
              <a:rPr lang="zh-CN" altLang="zh-CN" sz="2800" b="1" dirty="0">
                <a:solidFill>
                  <a:srgbClr val="FF0000"/>
                </a:solidFill>
                <a:latin typeface="Open Sans" pitchFamily="34" charset="0"/>
                <a:cs typeface="Calibri" pitchFamily="34" charset="0"/>
              </a:rPr>
              <a:t>技术难点：</a:t>
            </a:r>
            <a:r>
              <a:rPr lang="zh-CN" altLang="zh-CN" sz="2800" b="1" dirty="0">
                <a:solidFill>
                  <a:srgbClr val="FFFFFF">
                    <a:lumMod val="50000"/>
                  </a:srgbClr>
                </a:solidFill>
                <a:latin typeface="Open Sans" pitchFamily="34" charset="0"/>
                <a:cs typeface="Calibri" pitchFamily="34" charset="0"/>
              </a:rPr>
              <a:t>游戏引擎使用，算法设计</a:t>
            </a:r>
            <a:r>
              <a:rPr lang="zh-CN" altLang="en-US" sz="2800" b="1" dirty="0">
                <a:solidFill>
                  <a:srgbClr val="FFFFFF">
                    <a:lumMod val="50000"/>
                  </a:srgbClr>
                </a:solidFill>
                <a:latin typeface="Open Sans" pitchFamily="34" charset="0"/>
                <a:cs typeface="Calibri" pitchFamily="34" charset="0"/>
              </a:rPr>
              <a:t>，游戏机制的平衡性设计，数据库的建立，访问，读取和修改。</a:t>
            </a:r>
            <a:endParaRPr lang="zh-CN" altLang="zh-CN" sz="2800" b="1" dirty="0">
              <a:solidFill>
                <a:srgbClr val="FFFFFF">
                  <a:lumMod val="50000"/>
                </a:srgbClr>
              </a:solidFill>
              <a:latin typeface="Open Sans" pitchFamily="34" charset="0"/>
              <a:cs typeface="Calibri" pitchFamily="34" charset="0"/>
            </a:endParaRPr>
          </a:p>
        </p:txBody>
      </p:sp>
      <p:sp>
        <p:nvSpPr>
          <p:cNvPr id="13" name="Copyright Notice"/>
          <p:cNvSpPr>
            <a:spLocks/>
          </p:cNvSpPr>
          <p:nvPr/>
        </p:nvSpPr>
        <p:spPr bwMode="auto">
          <a:xfrm>
            <a:off x="655689" y="2748730"/>
            <a:ext cx="455361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1.7 </a:t>
            </a:r>
            <a:r>
              <a:rPr lang="zh-CN" altLang="en-US" sz="3600" b="1" cap="small" dirty="0">
                <a:solidFill>
                  <a:srgbClr val="00C3D9"/>
                </a:solidFill>
                <a:latin typeface="微软雅黑" panose="020B0503020204020204" pitchFamily="34" charset="-122"/>
                <a:ea typeface="微软雅黑" panose="020B0503020204020204" pitchFamily="34" charset="-122"/>
              </a:rPr>
              <a:t>计算机系统支持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21267" y="3460605"/>
            <a:ext cx="10763296" cy="3139321"/>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计算机机型：</a:t>
            </a:r>
            <a:r>
              <a:rPr lang="en-US" altLang="zh-CN" sz="2800" b="1" dirty="0">
                <a:solidFill>
                  <a:srgbClr val="FFFFFF">
                    <a:lumMod val="50000"/>
                  </a:srgbClr>
                </a:solidFill>
                <a:latin typeface="Open Sans" pitchFamily="34" charset="0"/>
                <a:cs typeface="Calibri" pitchFamily="34" charset="0"/>
              </a:rPr>
              <a:t>PC</a:t>
            </a:r>
            <a:r>
              <a:rPr lang="zh-CN" altLang="zh-CN" sz="2800" b="1" dirty="0">
                <a:solidFill>
                  <a:srgbClr val="FFFFFF">
                    <a:lumMod val="50000"/>
                  </a:srgbClr>
                </a:solidFill>
                <a:latin typeface="Open Sans" pitchFamily="34" charset="0"/>
                <a:cs typeface="Calibri" pitchFamily="34" charset="0"/>
              </a:rPr>
              <a:t>电脑三台</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模拟器：安卓、</a:t>
            </a:r>
            <a:r>
              <a:rPr lang="en-US" altLang="zh-CN" sz="2800" b="1" dirty="0">
                <a:solidFill>
                  <a:srgbClr val="FFFFFF">
                    <a:lumMod val="50000"/>
                  </a:srgbClr>
                </a:solidFill>
                <a:latin typeface="Open Sans" pitchFamily="34" charset="0"/>
                <a:cs typeface="Calibri" pitchFamily="34" charset="0"/>
              </a:rPr>
              <a:t>iOS</a:t>
            </a:r>
            <a:r>
              <a:rPr lang="zh-CN" altLang="zh-CN" sz="2800" b="1" dirty="0">
                <a:solidFill>
                  <a:srgbClr val="FFFFFF">
                    <a:lumMod val="50000"/>
                  </a:srgbClr>
                </a:solidFill>
                <a:latin typeface="Open Sans" pitchFamily="34" charset="0"/>
                <a:cs typeface="Calibri" pitchFamily="34" charset="0"/>
              </a:rPr>
              <a:t>手机系统模拟器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编译程序：</a:t>
            </a:r>
            <a:r>
              <a:rPr lang="en-US" altLang="zh-CN" sz="2800" b="1" dirty="0" err="1">
                <a:solidFill>
                  <a:srgbClr val="FFFFFF">
                    <a:lumMod val="50000"/>
                  </a:srgbClr>
                </a:solidFill>
                <a:latin typeface="Open Sans" pitchFamily="34" charset="0"/>
                <a:cs typeface="Calibri" pitchFamily="34" charset="0"/>
              </a:rPr>
              <a:t>Layabox</a:t>
            </a:r>
            <a:r>
              <a:rPr lang="zh-CN" altLang="zh-CN" sz="2800" b="1" dirty="0">
                <a:solidFill>
                  <a:srgbClr val="FFFFFF">
                    <a:lumMod val="50000"/>
                  </a:srgbClr>
                </a:solidFill>
                <a:latin typeface="Open Sans" pitchFamily="34" charset="0"/>
                <a:cs typeface="Calibri" pitchFamily="34" charset="0"/>
              </a:rPr>
              <a:t>自带编译器</a:t>
            </a:r>
            <a:r>
              <a:rPr lang="zh-CN" altLang="en-US" sz="2800" b="1" dirty="0">
                <a:solidFill>
                  <a:srgbClr val="FFFFFF">
                    <a:lumMod val="50000"/>
                  </a:srgbClr>
                </a:solidFill>
                <a:latin typeface="Open Sans" pitchFamily="34" charset="0"/>
                <a:cs typeface="Calibri" pitchFamily="34" charset="0"/>
              </a:rPr>
              <a:t>和微信开发者编译器</a:t>
            </a:r>
            <a:endParaRPr lang="zh-CN" altLang="zh-CN" sz="2800" b="1" dirty="0">
              <a:solidFill>
                <a:srgbClr val="FFFFFF">
                  <a:lumMod val="50000"/>
                </a:srgbClr>
              </a:solidFill>
              <a:latin typeface="Open Sans" pitchFamily="34" charset="0"/>
              <a:cs typeface="Calibri" pitchFamily="34" charset="0"/>
            </a:endParaRP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操作系统：</a:t>
            </a:r>
            <a:r>
              <a:rPr lang="en-US" altLang="zh-CN" sz="2800" b="1" dirty="0">
                <a:solidFill>
                  <a:srgbClr val="FFFFFF">
                    <a:lumMod val="50000"/>
                  </a:srgbClr>
                </a:solidFill>
                <a:latin typeface="Open Sans" pitchFamily="34" charset="0"/>
                <a:cs typeface="Calibri" pitchFamily="34" charset="0"/>
              </a:rPr>
              <a:t>Windows10</a:t>
            </a:r>
            <a:endParaRPr lang="zh-CN" altLang="zh-CN" sz="28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23277813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89" y="249630"/>
            <a:ext cx="677496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1.8 </a:t>
            </a:r>
            <a:r>
              <a:rPr lang="zh-CN" altLang="en-US" sz="3600" b="1" cap="small" dirty="0">
                <a:solidFill>
                  <a:srgbClr val="00C3D9"/>
                </a:solidFill>
                <a:latin typeface="微软雅黑" panose="020B0503020204020204" pitchFamily="34" charset="-122"/>
                <a:ea typeface="微软雅黑" panose="020B0503020204020204" pitchFamily="34" charset="-122"/>
              </a:rPr>
              <a:t>需要用户承担的工作</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923638" y="1089638"/>
            <a:ext cx="5061525" cy="1246495"/>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触摸屏幕，</a:t>
            </a:r>
            <a:r>
              <a:rPr lang="zh-CN" altLang="en-US" sz="2800" b="1" dirty="0">
                <a:solidFill>
                  <a:srgbClr val="FFFFFF">
                    <a:lumMod val="50000"/>
                  </a:srgbClr>
                </a:solidFill>
                <a:latin typeface="Open Sans" pitchFamily="34" charset="0"/>
                <a:cs typeface="Calibri" pitchFamily="34" charset="0"/>
              </a:rPr>
              <a:t>动脑，</a:t>
            </a:r>
            <a:r>
              <a:rPr lang="zh-CN" altLang="zh-CN" sz="2800" b="1" dirty="0">
                <a:solidFill>
                  <a:srgbClr val="FFFFFF">
                    <a:lumMod val="50000"/>
                  </a:srgbClr>
                </a:solidFill>
                <a:latin typeface="Open Sans" pitchFamily="34" charset="0"/>
                <a:cs typeface="Calibri" pitchFamily="34" charset="0"/>
              </a:rPr>
              <a:t>体验游戏。</a:t>
            </a:r>
          </a:p>
          <a:p>
            <a:endParaRPr lang="zh-CN" altLang="zh-CN" sz="2800" b="1" dirty="0">
              <a:solidFill>
                <a:srgbClr val="FFFFFF">
                  <a:lumMod val="50000"/>
                </a:srgbClr>
              </a:solidFill>
              <a:latin typeface="Open Sans" pitchFamily="34" charset="0"/>
              <a:cs typeface="Calibri" pitchFamily="34" charset="0"/>
            </a:endParaRPr>
          </a:p>
        </p:txBody>
      </p:sp>
      <p:sp>
        <p:nvSpPr>
          <p:cNvPr id="13" name="Copyright Notice"/>
          <p:cNvSpPr>
            <a:spLocks/>
          </p:cNvSpPr>
          <p:nvPr/>
        </p:nvSpPr>
        <p:spPr bwMode="auto">
          <a:xfrm>
            <a:off x="572561" y="2416221"/>
            <a:ext cx="626234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1.9 </a:t>
            </a:r>
            <a:r>
              <a:rPr lang="zh-CN" altLang="en-US" sz="3600" b="1" cap="small" dirty="0">
                <a:solidFill>
                  <a:srgbClr val="00C3D9"/>
                </a:solidFill>
                <a:latin typeface="微软雅黑" panose="020B0503020204020204" pitchFamily="34" charset="-122"/>
                <a:ea typeface="微软雅黑" panose="020B0503020204020204" pitchFamily="34" charset="-122"/>
              </a:rPr>
              <a:t>需由外单位提供的条件</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5" name="矩形 4"/>
          <p:cNvSpPr/>
          <p:nvPr/>
        </p:nvSpPr>
        <p:spPr>
          <a:xfrm>
            <a:off x="923638" y="3343247"/>
            <a:ext cx="6092825" cy="1509901"/>
          </a:xfrm>
          <a:prstGeom prst="rect">
            <a:avLst/>
          </a:prstGeom>
        </p:spPr>
        <p:txBody>
          <a:bodyPr>
            <a:spAutoFit/>
          </a:bodyPr>
          <a:lstStyle/>
          <a:p>
            <a:pPr indent="304800">
              <a:lnSpc>
                <a:spcPct val="150000"/>
              </a:lnSpc>
              <a:spcBef>
                <a:spcPts val="780"/>
              </a:spcBef>
              <a:spcAft>
                <a:spcPts val="780"/>
              </a:spcAft>
            </a:pPr>
            <a:r>
              <a:rPr lang="zh-CN" altLang="zh-CN" sz="2800" b="1" dirty="0">
                <a:solidFill>
                  <a:srgbClr val="FFFFFF">
                    <a:lumMod val="50000"/>
                  </a:srgbClr>
                </a:solidFill>
                <a:latin typeface="Open Sans" pitchFamily="34" charset="0"/>
                <a:cs typeface="Calibri" pitchFamily="34" charset="0"/>
              </a:rPr>
              <a:t>微信团队提供微信小程序平台</a:t>
            </a:r>
            <a:endParaRPr lang="en-US" altLang="zh-CN" sz="2800" b="1" dirty="0">
              <a:solidFill>
                <a:srgbClr val="FFFFFF">
                  <a:lumMod val="50000"/>
                </a:srgbClr>
              </a:solidFill>
              <a:latin typeface="Open Sans" pitchFamily="34" charset="0"/>
              <a:cs typeface="Calibri" pitchFamily="34" charset="0"/>
            </a:endParaRPr>
          </a:p>
          <a:p>
            <a:pPr indent="304800">
              <a:lnSpc>
                <a:spcPct val="150000"/>
              </a:lnSpc>
              <a:spcBef>
                <a:spcPts val="780"/>
              </a:spcBef>
              <a:spcAft>
                <a:spcPts val="780"/>
              </a:spcAft>
            </a:pPr>
            <a:r>
              <a:rPr lang="en-US" altLang="zh-CN" sz="2800" b="1" dirty="0" err="1">
                <a:solidFill>
                  <a:srgbClr val="FFFFFF">
                    <a:lumMod val="50000"/>
                  </a:srgbClr>
                </a:solidFill>
                <a:latin typeface="Open Sans" pitchFamily="34" charset="0"/>
                <a:cs typeface="Calibri" pitchFamily="34" charset="0"/>
              </a:rPr>
              <a:t>Laya</a:t>
            </a:r>
            <a:r>
              <a:rPr lang="zh-CN" altLang="en-US" sz="2800" b="1" dirty="0">
                <a:solidFill>
                  <a:srgbClr val="FFFFFF">
                    <a:lumMod val="50000"/>
                  </a:srgbClr>
                </a:solidFill>
                <a:latin typeface="Open Sans" pitchFamily="34" charset="0"/>
                <a:cs typeface="Calibri" pitchFamily="34" charset="0"/>
              </a:rPr>
              <a:t>团队提供</a:t>
            </a:r>
            <a:r>
              <a:rPr lang="en-US" altLang="zh-CN" sz="2800" b="1" dirty="0" err="1">
                <a:solidFill>
                  <a:srgbClr val="FFFFFF">
                    <a:lumMod val="50000"/>
                  </a:srgbClr>
                </a:solidFill>
                <a:latin typeface="Open Sans" pitchFamily="34" charset="0"/>
                <a:cs typeface="Calibri" pitchFamily="34" charset="0"/>
              </a:rPr>
              <a:t>Laya</a:t>
            </a:r>
            <a:r>
              <a:rPr lang="zh-CN" altLang="en-US" sz="2800" b="1" dirty="0">
                <a:solidFill>
                  <a:srgbClr val="FFFFFF">
                    <a:lumMod val="50000"/>
                  </a:srgbClr>
                </a:solidFill>
                <a:latin typeface="Open Sans" pitchFamily="34" charset="0"/>
                <a:cs typeface="Calibri" pitchFamily="34" charset="0"/>
              </a:rPr>
              <a:t>编译器</a:t>
            </a:r>
            <a:endParaRPr lang="zh-CN" altLang="zh-CN" sz="28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10225449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B</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可行性分析</a:t>
            </a:r>
          </a:p>
        </p:txBody>
      </p:sp>
    </p:spTree>
    <p:extLst>
      <p:ext uri="{BB962C8B-B14F-4D97-AF65-F5344CB8AC3E}">
        <p14:creationId xmlns:p14="http://schemas.microsoft.com/office/powerpoint/2010/main" val="30291631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211980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476126" y="2562812"/>
            <a:ext cx="6616331" cy="1815878"/>
          </a:xfrm>
          <a:prstGeom prst="rect">
            <a:avLst/>
          </a:prstGeom>
        </p:spPr>
        <p:txBody>
          <a:bodyPr wrap="square" lIns="91436" tIns="45718" rIns="91436" bIns="45718">
            <a:spAutoFit/>
          </a:bodyPr>
          <a:lstStyle/>
          <a:p>
            <a:r>
              <a:rPr lang="zh-CN" altLang="zh-CN" sz="2400" dirty="0"/>
              <a:t>　</a:t>
            </a:r>
            <a:r>
              <a:rPr lang="zh-CN" altLang="zh-CN" sz="2800" b="1" dirty="0">
                <a:solidFill>
                  <a:srgbClr val="FFFFFF">
                    <a:lumMod val="50000"/>
                  </a:srgbClr>
                </a:solidFill>
                <a:latin typeface="Open Sans" pitchFamily="34" charset="0"/>
                <a:cs typeface="Calibri" pitchFamily="34" charset="0"/>
              </a:rPr>
              <a:t>编写可行性报告的</a:t>
            </a:r>
            <a:r>
              <a:rPr lang="zh-CN" altLang="zh-CN" sz="2800" b="1" dirty="0">
                <a:solidFill>
                  <a:srgbClr val="FF0000"/>
                </a:solidFill>
                <a:latin typeface="Open Sans" pitchFamily="34" charset="0"/>
                <a:cs typeface="Calibri" pitchFamily="34" charset="0"/>
              </a:rPr>
              <a:t>目的</a:t>
            </a:r>
            <a:r>
              <a:rPr lang="zh-CN" altLang="zh-CN" sz="2800" b="1" dirty="0">
                <a:solidFill>
                  <a:srgbClr val="FFFFFF">
                    <a:lumMod val="50000"/>
                  </a:srgbClr>
                </a:solidFill>
                <a:latin typeface="Open Sans" pitchFamily="34" charset="0"/>
                <a:cs typeface="Calibri" pitchFamily="34" charset="0"/>
              </a:rPr>
              <a:t>是为了对此次</a:t>
            </a:r>
            <a:r>
              <a:rPr lang="en-US" altLang="zh-CN" sz="2800" b="1" dirty="0">
                <a:solidFill>
                  <a:srgbClr val="FFFFFF">
                    <a:lumMod val="50000"/>
                  </a:srgbClr>
                </a:solidFill>
                <a:latin typeface="Open Sans" pitchFamily="34" charset="0"/>
                <a:cs typeface="Calibri" pitchFamily="34" charset="0"/>
              </a:rPr>
              <a:t>G16</a:t>
            </a:r>
            <a:r>
              <a:rPr lang="zh-CN" altLang="zh-CN" sz="2800" b="1" dirty="0">
                <a:solidFill>
                  <a:srgbClr val="FFFFFF">
                    <a:lumMod val="50000"/>
                  </a:srgbClr>
                </a:solidFill>
                <a:latin typeface="Open Sans" pitchFamily="34" charset="0"/>
                <a:cs typeface="Calibri" pitchFamily="34" charset="0"/>
              </a:rPr>
              <a:t>小组的软件工程作业——“模拟三国”游戏的可行性进研究进行报告于总结</a:t>
            </a:r>
          </a:p>
          <a:p>
            <a:r>
              <a:rPr lang="zh-CN" altLang="zh-CN" sz="2800" b="1" dirty="0">
                <a:solidFill>
                  <a:srgbClr val="FF0000"/>
                </a:solidFill>
                <a:latin typeface="Open Sans" pitchFamily="34" charset="0"/>
                <a:cs typeface="Calibri" pitchFamily="34" charset="0"/>
              </a:rPr>
              <a:t>预期读者：</a:t>
            </a:r>
            <a:r>
              <a:rPr lang="zh-CN" altLang="zh-CN" sz="2800" b="1" dirty="0">
                <a:solidFill>
                  <a:srgbClr val="FFFFFF">
                    <a:lumMod val="50000"/>
                  </a:srgbClr>
                </a:solidFill>
                <a:latin typeface="Open Sans" pitchFamily="34" charset="0"/>
                <a:cs typeface="Calibri" pitchFamily="34" charset="0"/>
              </a:rPr>
              <a:t>杨枨老师，助教，各位组长</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3989771" y="476926"/>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53237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532980" y="46121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grpSp>
        <p:nvGrpSpPr>
          <p:cNvPr id="11" name="组合 10"/>
          <p:cNvGrpSpPr/>
          <p:nvPr/>
        </p:nvGrpSpPr>
        <p:grpSpPr>
          <a:xfrm>
            <a:off x="1655832" y="1307920"/>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 name="矩形 2"/>
          <p:cNvSpPr/>
          <p:nvPr/>
        </p:nvSpPr>
        <p:spPr>
          <a:xfrm>
            <a:off x="3328968" y="493274"/>
            <a:ext cx="4447704" cy="646331"/>
          </a:xfrm>
          <a:prstGeom prst="rect">
            <a:avLst/>
          </a:prstGeom>
        </p:spPr>
        <p:txBody>
          <a:bodyPr wrap="square">
            <a:spAutoFit/>
          </a:bodyPr>
          <a:lstStyle/>
          <a:p>
            <a:pPr lvl="0"/>
            <a:r>
              <a:rPr lang="zh-CN" altLang="zh-CN" sz="3600" b="1" cap="small" dirty="0">
                <a:solidFill>
                  <a:srgbClr val="00C3D9"/>
                </a:solidFill>
                <a:latin typeface="微软雅黑" panose="020B0503020204020204" pitchFamily="34" charset="-122"/>
                <a:ea typeface="微软雅黑" panose="020B0503020204020204" pitchFamily="34" charset="-122"/>
              </a:rPr>
              <a:t>可行性研究的前提</a:t>
            </a:r>
          </a:p>
        </p:txBody>
      </p:sp>
      <p:sp>
        <p:nvSpPr>
          <p:cNvPr id="4" name="矩形 3"/>
          <p:cNvSpPr/>
          <p:nvPr/>
        </p:nvSpPr>
        <p:spPr>
          <a:xfrm>
            <a:off x="194399" y="1520374"/>
            <a:ext cx="1555234" cy="523220"/>
          </a:xfrm>
          <a:prstGeom prst="rect">
            <a:avLst/>
          </a:prstGeom>
        </p:spPr>
        <p:txBody>
          <a:bodyPr wrap="none">
            <a:spAutoFit/>
          </a:bodyPr>
          <a:lstStyle/>
          <a:p>
            <a:r>
              <a:rPr lang="en-US" altLang="zh-CN" sz="2800" b="1" cap="small" dirty="0">
                <a:solidFill>
                  <a:srgbClr val="00C3D9"/>
                </a:solidFill>
                <a:latin typeface="微软雅黑" panose="020B0503020204020204" pitchFamily="34" charset="-122"/>
                <a:ea typeface="微软雅黑" panose="020B0503020204020204" pitchFamily="34" charset="-122"/>
              </a:rPr>
              <a:t>2.1 </a:t>
            </a:r>
            <a:r>
              <a:rPr lang="zh-CN" altLang="en-US" sz="2800" b="1" cap="small" dirty="0">
                <a:solidFill>
                  <a:srgbClr val="00C3D9"/>
                </a:solidFill>
                <a:latin typeface="微软雅黑" panose="020B0503020204020204" pitchFamily="34" charset="-122"/>
                <a:ea typeface="微软雅黑" panose="020B0503020204020204" pitchFamily="34" charset="-122"/>
              </a:rPr>
              <a:t>要求</a:t>
            </a:r>
            <a:endParaRPr lang="en-US" altLang="zh-CN" sz="2800" b="1" cap="small" dirty="0">
              <a:solidFill>
                <a:srgbClr val="00C3D9"/>
              </a:solidFill>
              <a:latin typeface="微软雅黑" panose="020B0503020204020204" pitchFamily="34" charset="-122"/>
              <a:ea typeface="微软雅黑" panose="020B0503020204020204" pitchFamily="34" charset="-122"/>
            </a:endParaRPr>
          </a:p>
        </p:txBody>
      </p:sp>
      <p:sp>
        <p:nvSpPr>
          <p:cNvPr id="10" name="矩形 9"/>
          <p:cNvSpPr/>
          <p:nvPr/>
        </p:nvSpPr>
        <p:spPr>
          <a:xfrm>
            <a:off x="1094492" y="2043594"/>
            <a:ext cx="10001428" cy="4708981"/>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功能：</a:t>
            </a:r>
            <a:r>
              <a:rPr lang="zh-CN" altLang="zh-CN" sz="2000" b="1" dirty="0">
                <a:solidFill>
                  <a:srgbClr val="FFFFFF">
                    <a:lumMod val="50000"/>
                  </a:srgbClr>
                </a:solidFill>
                <a:latin typeface="Open Sans" pitchFamily="34" charset="0"/>
                <a:cs typeface="Calibri" pitchFamily="34" charset="0"/>
              </a:rPr>
              <a:t>玩家可以在微信小程序上或者</a:t>
            </a:r>
            <a:r>
              <a:rPr lang="en-US" altLang="zh-CN" sz="2000" b="1" dirty="0">
                <a:solidFill>
                  <a:srgbClr val="FFFFFF">
                    <a:lumMod val="50000"/>
                  </a:srgbClr>
                </a:solidFill>
                <a:latin typeface="Open Sans" pitchFamily="34" charset="0"/>
                <a:cs typeface="Calibri" pitchFamily="34" charset="0"/>
              </a:rPr>
              <a:t>PC</a:t>
            </a:r>
            <a:r>
              <a:rPr lang="zh-CN" altLang="zh-CN" sz="2000" b="1" dirty="0">
                <a:solidFill>
                  <a:srgbClr val="FFFFFF">
                    <a:lumMod val="50000"/>
                  </a:srgbClr>
                </a:solidFill>
                <a:latin typeface="Open Sans" pitchFamily="34" charset="0"/>
                <a:cs typeface="Calibri" pitchFamily="34" charset="0"/>
              </a:rPr>
              <a:t>端、</a:t>
            </a:r>
            <a:r>
              <a:rPr lang="en-US" altLang="zh-CN" sz="2000" b="1" dirty="0">
                <a:solidFill>
                  <a:srgbClr val="FFFFFF">
                    <a:lumMod val="50000"/>
                  </a:srgbClr>
                </a:solidFill>
                <a:latin typeface="Open Sans" pitchFamily="34" charset="0"/>
                <a:cs typeface="Calibri" pitchFamily="34" charset="0"/>
              </a:rPr>
              <a:t>APP</a:t>
            </a:r>
            <a:r>
              <a:rPr lang="zh-CN" altLang="zh-CN" sz="2000" b="1" dirty="0">
                <a:solidFill>
                  <a:srgbClr val="FFFFFF">
                    <a:lumMod val="50000"/>
                  </a:srgbClr>
                </a:solidFill>
                <a:latin typeface="Open Sans" pitchFamily="34" charset="0"/>
                <a:cs typeface="Calibri" pitchFamily="34" charset="0"/>
              </a:rPr>
              <a:t>进行多人联网对战，游戏可以按照既定的算法结算和正常运行，并且加入排行榜功能，玩家可以与好友的积分进行对比。</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性能：</a:t>
            </a:r>
            <a:r>
              <a:rPr lang="zh-CN" altLang="zh-CN" sz="2000" b="1" dirty="0">
                <a:solidFill>
                  <a:srgbClr val="FFFFFF">
                    <a:lumMod val="50000"/>
                  </a:srgbClr>
                </a:solidFill>
                <a:latin typeface="Open Sans" pitchFamily="34" charset="0"/>
                <a:cs typeface="Calibri" pitchFamily="34" charset="0"/>
              </a:rPr>
              <a:t>中</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输出：</a:t>
            </a:r>
            <a:r>
              <a:rPr lang="zh-CN" altLang="zh-CN" sz="2000" b="1" dirty="0">
                <a:solidFill>
                  <a:srgbClr val="FFFFFF">
                    <a:lumMod val="50000"/>
                  </a:srgbClr>
                </a:solidFill>
                <a:latin typeface="Open Sans" pitchFamily="34" charset="0"/>
                <a:cs typeface="Calibri" pitchFamily="34" charset="0"/>
              </a:rPr>
              <a:t>屏幕展示</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输入：</a:t>
            </a:r>
            <a:r>
              <a:rPr lang="zh-CN" altLang="zh-CN" sz="2000" b="1" dirty="0">
                <a:solidFill>
                  <a:srgbClr val="FFFFFF">
                    <a:lumMod val="50000"/>
                  </a:srgbClr>
                </a:solidFill>
                <a:latin typeface="Open Sans" pitchFamily="34" charset="0"/>
                <a:cs typeface="Calibri" pitchFamily="34" charset="0"/>
              </a:rPr>
              <a:t>触碰屏幕</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在安全与保密方面的要求：</a:t>
            </a:r>
            <a:r>
              <a:rPr lang="zh-CN" altLang="zh-CN" sz="2000" b="1" dirty="0">
                <a:solidFill>
                  <a:srgbClr val="FFFFFF">
                    <a:lumMod val="50000"/>
                  </a:srgbClr>
                </a:solidFill>
                <a:latin typeface="Open Sans" pitchFamily="34" charset="0"/>
                <a:cs typeface="Calibri" pitchFamily="34" charset="0"/>
              </a:rPr>
              <a:t>对玩家的游戏账号进行保密，并且具有存档功能</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同本系统相连接的其他系统：</a:t>
            </a:r>
            <a:r>
              <a:rPr lang="zh-CN" altLang="zh-CN" sz="2000" b="1" dirty="0">
                <a:solidFill>
                  <a:srgbClr val="FFFFFF">
                    <a:lumMod val="50000"/>
                  </a:srgbClr>
                </a:solidFill>
                <a:latin typeface="Open Sans" pitchFamily="34" charset="0"/>
                <a:cs typeface="Calibri" pitchFamily="34" charset="0"/>
              </a:rPr>
              <a:t>微信</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完成期限：</a:t>
            </a:r>
            <a:r>
              <a:rPr lang="zh-CN" altLang="en-US" sz="2000" b="1" dirty="0">
                <a:solidFill>
                  <a:srgbClr val="FFFFFF">
                    <a:lumMod val="50000"/>
                  </a:srgbClr>
                </a:solidFill>
                <a:latin typeface="Open Sans" pitchFamily="34" charset="0"/>
                <a:cs typeface="Calibri" pitchFamily="34" charset="0"/>
              </a:rPr>
              <a:t>第十六周</a:t>
            </a:r>
            <a:endParaRPr lang="zh-CN" altLang="zh-CN" sz="20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33254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39317"/>
            <a:ext cx="2628900"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2.2 </a:t>
            </a:r>
            <a:r>
              <a:rPr lang="zh-CN" altLang="en-US" sz="2800" b="1" cap="small" dirty="0">
                <a:solidFill>
                  <a:srgbClr val="00C3D9"/>
                </a:solidFill>
                <a:latin typeface="微软雅黑" panose="020B0503020204020204" pitchFamily="34" charset="-122"/>
                <a:ea typeface="微软雅黑" panose="020B0503020204020204" pitchFamily="34" charset="-122"/>
              </a:rPr>
              <a:t>目标</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299103" y="870966"/>
            <a:ext cx="11891309" cy="892552"/>
          </a:xfrm>
          <a:prstGeom prst="rect">
            <a:avLst/>
          </a:prstGeom>
        </p:spPr>
        <p:txBody>
          <a:bodyPr wrap="square">
            <a:spAutoFit/>
          </a:bodyPr>
          <a:lstStyle/>
          <a:p>
            <a:r>
              <a:rPr lang="en-US" altLang="zh-CN" sz="2800" b="1" dirty="0">
                <a:solidFill>
                  <a:srgbClr val="FFFFFF">
                    <a:lumMod val="50000"/>
                  </a:srgbClr>
                </a:solidFill>
                <a:latin typeface="Open Sans" pitchFamily="34" charset="0"/>
                <a:cs typeface="Calibri" pitchFamily="34" charset="0"/>
              </a:rPr>
              <a:t>   </a:t>
            </a:r>
            <a:r>
              <a:rPr lang="zh-CN" altLang="zh-CN" sz="2400" b="1" dirty="0">
                <a:solidFill>
                  <a:srgbClr val="FFFFFF">
                    <a:lumMod val="50000"/>
                  </a:srgbClr>
                </a:solidFill>
                <a:latin typeface="Open Sans" pitchFamily="34" charset="0"/>
                <a:cs typeface="Calibri" pitchFamily="34" charset="0"/>
              </a:rPr>
              <a:t>可以进行多人实时对战，按照算法正常结算游戏，游戏可以正常进行，为各个不同三国历史人物设定不同属性，加入排行榜功能</a:t>
            </a:r>
            <a:r>
              <a:rPr lang="zh-CN" altLang="en-US" sz="2400" b="1" dirty="0">
                <a:solidFill>
                  <a:srgbClr val="FFFFFF">
                    <a:lumMod val="50000"/>
                  </a:srgbClr>
                </a:solidFill>
                <a:latin typeface="Open Sans" pitchFamily="34" charset="0"/>
                <a:cs typeface="Calibri" pitchFamily="34" charset="0"/>
              </a:rPr>
              <a:t>。</a:t>
            </a:r>
            <a:endParaRPr lang="zh-CN" altLang="zh-CN" sz="2400" b="1" dirty="0">
              <a:solidFill>
                <a:srgbClr val="FFFFFF">
                  <a:lumMod val="50000"/>
                </a:srgbClr>
              </a:solidFill>
              <a:latin typeface="Open Sans" pitchFamily="34" charset="0"/>
              <a:cs typeface="Calibri" pitchFamily="34" charset="0"/>
            </a:endParaRPr>
          </a:p>
        </p:txBody>
      </p:sp>
      <p:sp>
        <p:nvSpPr>
          <p:cNvPr id="46" name="Copyright Notice"/>
          <p:cNvSpPr>
            <a:spLocks/>
          </p:cNvSpPr>
          <p:nvPr/>
        </p:nvSpPr>
        <p:spPr bwMode="auto">
          <a:xfrm>
            <a:off x="0" y="2002377"/>
            <a:ext cx="4539241"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2.3 </a:t>
            </a:r>
            <a:r>
              <a:rPr lang="zh-CN" altLang="en-US" sz="2800" b="1" cap="small" dirty="0">
                <a:solidFill>
                  <a:srgbClr val="00C3D9"/>
                </a:solidFill>
                <a:latin typeface="微软雅黑" panose="020B0503020204020204" pitchFamily="34" charset="-122"/>
                <a:ea typeface="微软雅黑" panose="020B0503020204020204" pitchFamily="34" charset="-122"/>
              </a:rPr>
              <a:t>条件、假定和限制</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0" y="2895941"/>
            <a:ext cx="12502497" cy="1938992"/>
          </a:xfrm>
          <a:prstGeom prst="rect">
            <a:avLst/>
          </a:prstGeom>
        </p:spPr>
        <p:txBody>
          <a:bodyPr wrap="square">
            <a:spAutoFit/>
          </a:bodyPr>
          <a:lstStyle/>
          <a:p>
            <a:r>
              <a:rPr lang="zh-CN" altLang="zh-CN" sz="2400" b="1" dirty="0">
                <a:solidFill>
                  <a:srgbClr val="FF0000"/>
                </a:solidFill>
                <a:latin typeface="Open Sans" pitchFamily="34" charset="0"/>
                <a:cs typeface="Calibri" pitchFamily="34" charset="0"/>
              </a:rPr>
              <a:t>所建议系统的运行寿命的最小值：</a:t>
            </a:r>
            <a:r>
              <a:rPr lang="zh-CN" altLang="zh-CN" sz="2400" b="1" dirty="0">
                <a:solidFill>
                  <a:srgbClr val="FFFFFF">
                    <a:lumMod val="50000"/>
                  </a:srgbClr>
                </a:solidFill>
                <a:latin typeface="Open Sans" pitchFamily="34" charset="0"/>
                <a:cs typeface="Calibri" pitchFamily="34" charset="0"/>
              </a:rPr>
              <a:t>运行一局完整的游戏。</a:t>
            </a:r>
          </a:p>
          <a:p>
            <a:r>
              <a:rPr lang="zh-CN" altLang="zh-CN" sz="2400" b="1" dirty="0">
                <a:solidFill>
                  <a:srgbClr val="FF0000"/>
                </a:solidFill>
                <a:latin typeface="Open Sans" pitchFamily="34" charset="0"/>
                <a:cs typeface="Calibri" pitchFamily="34" charset="0"/>
              </a:rPr>
              <a:t>经费、投资反面的来源和限制：</a:t>
            </a:r>
            <a:r>
              <a:rPr lang="zh-CN" altLang="zh-CN" sz="2400" b="1" dirty="0">
                <a:solidFill>
                  <a:srgbClr val="FFFFFF">
                    <a:lumMod val="50000"/>
                  </a:srgbClr>
                </a:solidFill>
                <a:latin typeface="Open Sans" pitchFamily="34" charset="0"/>
                <a:cs typeface="Calibri" pitchFamily="34" charset="0"/>
              </a:rPr>
              <a:t>寝室小组人员自掏，只能用在本产品的开发中和团队建设。</a:t>
            </a:r>
          </a:p>
          <a:p>
            <a:r>
              <a:rPr lang="zh-CN" altLang="zh-CN" sz="2400" b="1" dirty="0">
                <a:solidFill>
                  <a:srgbClr val="FF0000"/>
                </a:solidFill>
                <a:latin typeface="Open Sans" pitchFamily="34" charset="0"/>
                <a:cs typeface="Calibri" pitchFamily="34" charset="0"/>
              </a:rPr>
              <a:t>法律和政策反面的限制：</a:t>
            </a:r>
            <a:r>
              <a:rPr lang="zh-CN" altLang="zh-CN" sz="2400" b="1" dirty="0">
                <a:solidFill>
                  <a:srgbClr val="FFFFFF">
                    <a:lumMod val="50000"/>
                  </a:srgbClr>
                </a:solidFill>
                <a:latin typeface="Open Sans" pitchFamily="34" charset="0"/>
                <a:cs typeface="Calibri" pitchFamily="34" charset="0"/>
              </a:rPr>
              <a:t>需遵守信息法和微信小程序开发相关条款。</a:t>
            </a:r>
          </a:p>
          <a:p>
            <a:r>
              <a:rPr lang="zh-CN" altLang="zh-CN" sz="2400" b="1" dirty="0">
                <a:solidFill>
                  <a:srgbClr val="FFFFFF">
                    <a:lumMod val="50000"/>
                  </a:srgbClr>
                </a:solidFill>
                <a:latin typeface="Open Sans" pitchFamily="34" charset="0"/>
                <a:cs typeface="Calibri" pitchFamily="34" charset="0"/>
              </a:rPr>
              <a:t>硬件、软件、运行环境和开发环境方面的条件限制：无法在较老机型和系统中运行。</a:t>
            </a:r>
          </a:p>
          <a:p>
            <a:r>
              <a:rPr lang="zh-CN" altLang="zh-CN" sz="2400" b="1" dirty="0">
                <a:solidFill>
                  <a:srgbClr val="FF0000"/>
                </a:solidFill>
                <a:latin typeface="Open Sans" pitchFamily="34" charset="0"/>
                <a:cs typeface="Calibri" pitchFamily="34" charset="0"/>
              </a:rPr>
              <a:t>可以利用的信息和资源：</a:t>
            </a:r>
            <a:r>
              <a:rPr lang="zh-CN" altLang="zh-CN" sz="2400" b="1" dirty="0">
                <a:solidFill>
                  <a:srgbClr val="FFFFFF">
                    <a:lumMod val="50000"/>
                  </a:srgbClr>
                </a:solidFill>
                <a:latin typeface="Open Sans" pitchFamily="34" charset="0"/>
                <a:cs typeface="Calibri" pitchFamily="34" charset="0"/>
              </a:rPr>
              <a:t>网络上有关本类型游戏的信息，</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游戏引擎</a:t>
            </a:r>
            <a:r>
              <a:rPr lang="en-US" altLang="zh-CN" sz="2400" b="1" dirty="0">
                <a:solidFill>
                  <a:srgbClr val="FFFFFF">
                    <a:lumMod val="50000"/>
                  </a:srgbClr>
                </a:solidFill>
                <a:latin typeface="Open Sans" pitchFamily="34" charset="0"/>
                <a:cs typeface="Calibri" pitchFamily="34" charset="0"/>
              </a:rPr>
              <a:t>.</a:t>
            </a:r>
            <a:endParaRPr lang="zh-CN" altLang="zh-CN" sz="24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8256525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02959"/>
            <a:ext cx="43250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2.4 </a:t>
            </a:r>
            <a:r>
              <a:rPr lang="zh-CN" altLang="en-US" sz="2400" b="1" cap="small" dirty="0">
                <a:solidFill>
                  <a:srgbClr val="00C3D9"/>
                </a:solidFill>
                <a:latin typeface="微软雅黑" panose="020B0503020204020204" pitchFamily="34" charset="-122"/>
                <a:ea typeface="微软雅黑" panose="020B0503020204020204" pitchFamily="34" charset="-122"/>
              </a:rPr>
              <a:t>进行可行性研究的方法</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474784" y="736809"/>
            <a:ext cx="7950437" cy="1169551"/>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调查：</a:t>
            </a:r>
            <a:r>
              <a:rPr lang="zh-CN" altLang="zh-CN" sz="2000" b="1" dirty="0">
                <a:solidFill>
                  <a:srgbClr val="FFFFFF">
                    <a:lumMod val="50000"/>
                  </a:srgbClr>
                </a:solidFill>
                <a:latin typeface="Open Sans" pitchFamily="34" charset="0"/>
                <a:cs typeface="Calibri" pitchFamily="34" charset="0"/>
              </a:rPr>
              <a:t>使用问卷星在朋友圈中进行问卷调查，在查找各类有关资料。</a:t>
            </a:r>
          </a:p>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（详见调研）</a:t>
            </a:r>
          </a:p>
        </p:txBody>
      </p:sp>
      <p:sp>
        <p:nvSpPr>
          <p:cNvPr id="43" name="Copyright Notice"/>
          <p:cNvSpPr>
            <a:spLocks/>
          </p:cNvSpPr>
          <p:nvPr/>
        </p:nvSpPr>
        <p:spPr bwMode="auto">
          <a:xfrm>
            <a:off x="0" y="2074668"/>
            <a:ext cx="211081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2.5 </a:t>
            </a:r>
            <a:r>
              <a:rPr lang="zh-CN" altLang="en-US" sz="2400" b="1" cap="small" dirty="0">
                <a:solidFill>
                  <a:srgbClr val="00C3D9"/>
                </a:solidFill>
                <a:latin typeface="微软雅黑" panose="020B0503020204020204" pitchFamily="34" charset="-122"/>
                <a:ea typeface="微软雅黑" panose="020B0503020204020204" pitchFamily="34" charset="-122"/>
              </a:rPr>
              <a:t>评价尺度</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4" name="矩形 43"/>
          <p:cNvSpPr/>
          <p:nvPr/>
        </p:nvSpPr>
        <p:spPr>
          <a:xfrm>
            <a:off x="629540" y="2846048"/>
            <a:ext cx="8164082" cy="2400657"/>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费用</a:t>
            </a:r>
            <a:r>
              <a:rPr lang="en-US" altLang="zh-CN" sz="2000" b="1" dirty="0">
                <a:solidFill>
                  <a:srgbClr val="FF0000"/>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不高</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各项功能的优先次序：</a:t>
            </a:r>
            <a:r>
              <a:rPr lang="zh-CN" altLang="zh-CN" sz="2000" b="1" dirty="0">
                <a:solidFill>
                  <a:srgbClr val="FFFFFF">
                    <a:lumMod val="50000"/>
                  </a:srgbClr>
                </a:solidFill>
                <a:latin typeface="Open Sans" pitchFamily="34" charset="0"/>
                <a:cs typeface="Calibri" pitchFamily="34" charset="0"/>
              </a:rPr>
              <a:t>基础界面</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地图人物</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交互功能</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高级功能</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开发时间的长短：</a:t>
            </a:r>
            <a:r>
              <a:rPr lang="zh-CN" altLang="zh-CN" sz="2000" b="1" dirty="0">
                <a:solidFill>
                  <a:srgbClr val="FFFFFF">
                    <a:lumMod val="50000"/>
                  </a:srgbClr>
                </a:solidFill>
                <a:latin typeface="Open Sans" pitchFamily="34" charset="0"/>
                <a:cs typeface="Calibri" pitchFamily="34" charset="0"/>
              </a:rPr>
              <a:t>短</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使用中的难易程度：</a:t>
            </a:r>
            <a:r>
              <a:rPr lang="zh-CN" altLang="zh-CN" sz="2000" b="1" dirty="0">
                <a:solidFill>
                  <a:srgbClr val="FFFFFF">
                    <a:lumMod val="50000"/>
                  </a:srgbClr>
                </a:solidFill>
                <a:latin typeface="Open Sans" pitchFamily="34" charset="0"/>
                <a:cs typeface="Calibri" pitchFamily="34" charset="0"/>
              </a:rPr>
              <a:t>不会太难，操作比较简单易懂</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1343980"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前言</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8" name="前言"/>
          <p:cNvSpPr>
            <a:spLocks noChangeArrowheads="1"/>
          </p:cNvSpPr>
          <p:nvPr/>
        </p:nvSpPr>
        <p:spPr bwMode="auto">
          <a:xfrm>
            <a:off x="3306906" y="1441871"/>
            <a:ext cx="1998679" cy="430893"/>
          </a:xfrm>
          <a:prstGeom prst="rect">
            <a:avLst/>
          </a:prstGeom>
          <a:noFill/>
          <a:ln w="9525">
            <a:noFill/>
            <a:bevel/>
            <a:headEnd/>
            <a:tailEnd/>
          </a:ln>
        </p:spPr>
        <p:txBody>
          <a:bodyPr wrap="square" lIns="91446" tIns="45723" rIns="91446" bIns="45723">
            <a:spAutoFit/>
          </a:bodyPr>
          <a:lstStyle/>
          <a:p>
            <a:pPr algn="ctr"/>
            <a:r>
              <a:rPr lang="en-US" altLang="zh-CN" sz="2200" b="0" dirty="0">
                <a:solidFill>
                  <a:srgbClr val="00C3D9"/>
                </a:solidFill>
                <a:latin typeface="微软雅黑" pitchFamily="34" charset="-122"/>
                <a:ea typeface="微软雅黑" pitchFamily="34" charset="-122"/>
                <a:sym typeface="Impact" pitchFamily="34" charset="0"/>
              </a:rPr>
              <a:t>Introduction</a:t>
            </a:r>
            <a:endParaRPr lang="zh-CN" altLang="en-US" sz="2200" b="0" dirty="0">
              <a:solidFill>
                <a:srgbClr val="00C3D9"/>
              </a:solidFill>
              <a:latin typeface="微软雅黑" pitchFamily="34" charset="-122"/>
              <a:ea typeface="微软雅黑" pitchFamily="34" charset="-122"/>
              <a:sym typeface="Impact" pitchFamily="34" charset="0"/>
            </a:endParaRPr>
          </a:p>
        </p:txBody>
      </p:sp>
      <p:sp>
        <p:nvSpPr>
          <p:cNvPr id="29" name="Rectangle 11"/>
          <p:cNvSpPr>
            <a:spLocks noChangeArrowheads="1"/>
          </p:cNvSpPr>
          <p:nvPr/>
        </p:nvSpPr>
        <p:spPr bwMode="auto">
          <a:xfrm>
            <a:off x="1847606" y="2359921"/>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岁月流转，时光飞逝，转眼间这学期的学习又接近尾声。</a:t>
            </a:r>
          </a:p>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在过去一学期的学习过程中，我们从不经骂的奶油小生，变成了日常被骂的</a:t>
            </a:r>
            <a:r>
              <a:rPr lang="zh-CN" altLang="en-US" sz="2000" dirty="0">
                <a:solidFill>
                  <a:schemeClr val="bg1">
                    <a:lumMod val="50000"/>
                  </a:schemeClr>
                </a:solidFill>
                <a:latin typeface="微软雅黑" pitchFamily="34" charset="-122"/>
                <a:ea typeface="微软雅黑" pitchFamily="34" charset="-122"/>
                <a:sym typeface="微软雅黑" pitchFamily="34" charset="-122"/>
              </a:rPr>
              <a:t>老油条</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，也从一点都不会做项目</a:t>
            </a:r>
            <a:r>
              <a:rPr lang="zh-CN" altLang="en-US" sz="2000" dirty="0">
                <a:solidFill>
                  <a:schemeClr val="bg1">
                    <a:lumMod val="50000"/>
                  </a:schemeClr>
                </a:solidFill>
                <a:latin typeface="微软雅黑" pitchFamily="34" charset="-122"/>
                <a:ea typeface="微软雅黑" pitchFamily="34" charset="-122"/>
                <a:sym typeface="微软雅黑" pitchFamily="34" charset="-122"/>
              </a:rPr>
              <a:t>的“小白” ，</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变成了会做那么一点项目的“老白”。</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这个过程有痛苦也有快乐，痛苦是头发都快掉光了，快乐是学到了很有用的知识，并且头还没秃。所以接下来请走进我们小组这学期冒着秃头的风险做的“模拟三国” 。</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9130301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22" presetClass="entr" presetSubtype="8" fill="hold" grpId="0" nodeType="withEffect">
                                  <p:stCondLst>
                                    <p:cond delay="40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par>
                                <p:cTn id="44" presetID="16" presetClass="entr" presetSubtype="37" fill="hold" grpId="0" nodeType="withEffect">
                                  <p:stCondLst>
                                    <p:cond delay="400"/>
                                  </p:stCondLst>
                                  <p:childTnLst>
                                    <p:set>
                                      <p:cBhvr>
                                        <p:cTn id="45" dur="1" fill="hold">
                                          <p:stCondLst>
                                            <p:cond delay="0"/>
                                          </p:stCondLst>
                                        </p:cTn>
                                        <p:tgtEl>
                                          <p:spTgt spid="30"/>
                                        </p:tgtEl>
                                        <p:attrNameLst>
                                          <p:attrName>style.visibility</p:attrName>
                                        </p:attrNameLst>
                                      </p:cBhvr>
                                      <p:to>
                                        <p:strVal val="visible"/>
                                      </p:to>
                                    </p:set>
                                    <p:animEffect transition="in" filter="barn(outVertical)">
                                      <p:cBhvr>
                                        <p:cTn id="46" dur="500"/>
                                        <p:tgtEl>
                                          <p:spTgt spid="30"/>
                                        </p:tgtEl>
                                      </p:cBhvr>
                                    </p:animEffect>
                                  </p:childTnLst>
                                </p:cTn>
                              </p:par>
                            </p:childTnLst>
                          </p:cTn>
                        </p:par>
                        <p:par>
                          <p:cTn id="47" fill="hold">
                            <p:stCondLst>
                              <p:cond delay="2200"/>
                            </p:stCondLst>
                            <p:childTnLst>
                              <p:par>
                                <p:cTn id="48" presetID="14" presetClass="entr" presetSubtype="10" fill="hold" nodeType="afterEffect">
                                  <p:stCondLst>
                                    <p:cond delay="0"/>
                                  </p:stCondLst>
                                  <p:childTnLst>
                                    <p:set>
                                      <p:cBhvr>
                                        <p:cTn id="49"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50" dur="1000"/>
                                        <p:tgtEl>
                                          <p:spTgt spid="29">
                                            <p:txEl>
                                              <p:pRg st="0" end="0"/>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53" dur="10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28" grpId="0"/>
      <p:bldP spid="30"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76014" y="216230"/>
            <a:ext cx="155623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2.6 </a:t>
            </a:r>
            <a:r>
              <a:rPr lang="zh-CN" altLang="en-US" sz="2400" b="1" cap="small" dirty="0">
                <a:solidFill>
                  <a:srgbClr val="00C3D9"/>
                </a:solidFill>
                <a:latin typeface="微软雅黑" panose="020B0503020204020204" pitchFamily="34" charset="-122"/>
                <a:ea typeface="微软雅黑" panose="020B0503020204020204" pitchFamily="34" charset="-122"/>
              </a:rPr>
              <a:t>人员</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0" name="矩形 39"/>
          <p:cNvSpPr/>
          <p:nvPr/>
        </p:nvSpPr>
        <p:spPr>
          <a:xfrm>
            <a:off x="185158" y="913631"/>
            <a:ext cx="6092825" cy="1725344"/>
          </a:xfrm>
          <a:prstGeom prst="rect">
            <a:avLst/>
          </a:prstGeom>
        </p:spPr>
        <p:txBody>
          <a:bodyPr>
            <a:spAutoFit/>
          </a:bodyPr>
          <a:lstStyle/>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吴帅毅：开发经理、实施和测试工程师</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王华怿：项目经理、项目技术负责人</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王仕杰：开发工程师、实施和测试工程师</a:t>
            </a:r>
          </a:p>
        </p:txBody>
      </p:sp>
      <p:sp>
        <p:nvSpPr>
          <p:cNvPr id="41" name="Copyright Notice"/>
          <p:cNvSpPr>
            <a:spLocks/>
          </p:cNvSpPr>
          <p:nvPr/>
        </p:nvSpPr>
        <p:spPr bwMode="auto">
          <a:xfrm>
            <a:off x="0" y="3004160"/>
            <a:ext cx="385415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2.7 </a:t>
            </a:r>
            <a:r>
              <a:rPr lang="zh-CN" altLang="en-US" sz="2400" b="1" cap="small" dirty="0">
                <a:solidFill>
                  <a:srgbClr val="00C3D9"/>
                </a:solidFill>
                <a:latin typeface="微软雅黑" panose="020B0503020204020204" pitchFamily="34" charset="-122"/>
                <a:ea typeface="微软雅黑" panose="020B0503020204020204" pitchFamily="34" charset="-122"/>
              </a:rPr>
              <a:t>技术条件方面的可行性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304800" y="3804110"/>
            <a:ext cx="6092825" cy="2340641"/>
          </a:xfrm>
          <a:prstGeom prst="rect">
            <a:avLst/>
          </a:prstGeom>
        </p:spPr>
        <p:txBody>
          <a:bodyPr>
            <a:spAutoFit/>
          </a:bodyPr>
          <a:lstStyle/>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1.2D</a:t>
            </a:r>
            <a:r>
              <a:rPr lang="zh-CN" altLang="en-US" sz="2000" b="1" dirty="0">
                <a:solidFill>
                  <a:srgbClr val="FFFFFF">
                    <a:lumMod val="50000"/>
                  </a:srgbClr>
                </a:solidFill>
                <a:latin typeface="Open Sans" pitchFamily="34" charset="0"/>
                <a:cs typeface="Calibri" pitchFamily="34" charset="0"/>
              </a:rPr>
              <a:t>回合制策略类游戏技术上较为容易实现。</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2.</a:t>
            </a:r>
            <a:r>
              <a:rPr lang="zh-CN" altLang="en-US" sz="2000" b="1" dirty="0">
                <a:solidFill>
                  <a:srgbClr val="FFFFFF">
                    <a:lumMod val="50000"/>
                  </a:srgbClr>
                </a:solidFill>
                <a:latin typeface="Open Sans" pitchFamily="34" charset="0"/>
                <a:cs typeface="Calibri" pitchFamily="34" charset="0"/>
              </a:rPr>
              <a:t>同一题材的游戏众多</a:t>
            </a:r>
            <a:r>
              <a:rPr lang="en-US" altLang="zh-CN" sz="2000" b="1" dirty="0">
                <a:solidFill>
                  <a:srgbClr val="FFFFFF">
                    <a:lumMod val="50000"/>
                  </a:srgbClr>
                </a:solidFill>
                <a:latin typeface="Open Sans" pitchFamily="34" charset="0"/>
                <a:cs typeface="Calibri" pitchFamily="34" charset="0"/>
              </a:rPr>
              <a:t>,</a:t>
            </a:r>
            <a:r>
              <a:rPr lang="zh-CN" altLang="en-US" sz="2000" b="1" dirty="0">
                <a:solidFill>
                  <a:srgbClr val="FFFFFF">
                    <a:lumMod val="50000"/>
                  </a:srgbClr>
                </a:solidFill>
                <a:latin typeface="Open Sans" pitchFamily="34" charset="0"/>
                <a:cs typeface="Calibri" pitchFamily="34" charset="0"/>
              </a:rPr>
              <a:t>方便借鉴其中的精华。</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3.</a:t>
            </a:r>
            <a:r>
              <a:rPr lang="zh-CN" altLang="en-US" sz="2000" b="1" dirty="0">
                <a:solidFill>
                  <a:srgbClr val="FFFFFF">
                    <a:lumMod val="50000"/>
                  </a:srgbClr>
                </a:solidFill>
                <a:latin typeface="Open Sans" pitchFamily="34" charset="0"/>
                <a:cs typeface="Calibri" pitchFamily="34" charset="0"/>
              </a:rPr>
              <a:t>使用游戏引擎可以大大提高开发的效率。</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4.JS</a:t>
            </a:r>
            <a:r>
              <a:rPr lang="zh-CN" altLang="en-US" sz="2000" b="1" dirty="0">
                <a:solidFill>
                  <a:srgbClr val="FFFFFF">
                    <a:lumMod val="50000"/>
                  </a:srgbClr>
                </a:solidFill>
                <a:latin typeface="Open Sans" pitchFamily="34" charset="0"/>
                <a:cs typeface="Calibri" pitchFamily="34" charset="0"/>
              </a:rPr>
              <a:t>语言和游戏引擎需要学习。</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582" y="311480"/>
            <a:ext cx="568661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1"/>
            <a:r>
              <a:rPr lang="en-US" altLang="zh-CN" sz="3600" b="1" cap="small" dirty="0">
                <a:solidFill>
                  <a:srgbClr val="00C3D9"/>
                </a:solidFill>
                <a:latin typeface="微软雅黑" panose="020B0503020204020204" pitchFamily="34" charset="-122"/>
                <a:ea typeface="微软雅黑" panose="020B0503020204020204" pitchFamily="34" charset="-122"/>
              </a:rPr>
              <a:t>2.8</a:t>
            </a:r>
            <a:r>
              <a:rPr lang="zh-CN" altLang="zh-CN" sz="3600" b="1" cap="small" dirty="0">
                <a:solidFill>
                  <a:srgbClr val="00C3D9"/>
                </a:solidFill>
                <a:latin typeface="微软雅黑" panose="020B0503020204020204" pitchFamily="34" charset="-122"/>
                <a:ea typeface="微软雅黑" panose="020B0503020204020204" pitchFamily="34" charset="-122"/>
              </a:rPr>
              <a:t>开发可能遇到的问题</a:t>
            </a:r>
          </a:p>
        </p:txBody>
      </p:sp>
      <p:sp>
        <p:nvSpPr>
          <p:cNvPr id="2" name="矩形 1"/>
          <p:cNvSpPr/>
          <p:nvPr/>
        </p:nvSpPr>
        <p:spPr>
          <a:xfrm>
            <a:off x="-171637" y="1772637"/>
            <a:ext cx="11801662" cy="1708225"/>
          </a:xfrm>
          <a:prstGeom prst="rect">
            <a:avLst/>
          </a:prstGeom>
        </p:spPr>
        <p:txBody>
          <a:bodyPr wrap="square">
            <a:spAutoFit/>
          </a:bodyPr>
          <a:lstStyle/>
          <a:p>
            <a:pPr marL="1143000" lvl="2" indent="-228600" algn="just">
              <a:lnSpc>
                <a:spcPct val="150000"/>
              </a:lnSpc>
              <a:spcBef>
                <a:spcPts val="120"/>
              </a:spcBef>
              <a:spcAft>
                <a:spcPts val="120"/>
              </a:spcAft>
              <a:buFont typeface="+mj-lt"/>
              <a:buAutoNum type="arabicPeriod"/>
            </a:pPr>
            <a:r>
              <a:rPr lang="zh-CN" altLang="zh-CN" sz="2400" b="1" dirty="0">
                <a:solidFill>
                  <a:srgbClr val="FFFFFF">
                    <a:lumMod val="50000"/>
                  </a:srgbClr>
                </a:solidFill>
                <a:latin typeface="Open Sans" pitchFamily="34" charset="0"/>
                <a:cs typeface="Calibri" pitchFamily="34" charset="0"/>
              </a:rPr>
              <a:t>由于需要从</a:t>
            </a:r>
            <a:r>
              <a:rPr lang="en-US" altLang="zh-CN" sz="2400" b="1" dirty="0">
                <a:solidFill>
                  <a:srgbClr val="FFFFFF">
                    <a:lumMod val="50000"/>
                  </a:srgbClr>
                </a:solidFill>
                <a:latin typeface="Open Sans" pitchFamily="34" charset="0"/>
                <a:cs typeface="Calibri" pitchFamily="34" charset="0"/>
              </a:rPr>
              <a:t>0</a:t>
            </a:r>
            <a:r>
              <a:rPr lang="zh-CN" altLang="zh-CN" sz="2400" b="1" dirty="0">
                <a:solidFill>
                  <a:srgbClr val="FFFFFF">
                    <a:lumMod val="50000"/>
                  </a:srgbClr>
                </a:solidFill>
                <a:latin typeface="Open Sans" pitchFamily="34" charset="0"/>
                <a:cs typeface="Calibri" pitchFamily="34" charset="0"/>
              </a:rPr>
              <a:t>开始学习</a:t>
            </a:r>
            <a:r>
              <a:rPr lang="en-US" altLang="zh-CN" sz="2400" b="1" dirty="0">
                <a:solidFill>
                  <a:srgbClr val="FFFFFF">
                    <a:lumMod val="50000"/>
                  </a:srgbClr>
                </a:solidFill>
                <a:latin typeface="Open Sans" pitchFamily="34" charset="0"/>
                <a:cs typeface="Calibri" pitchFamily="34" charset="0"/>
              </a:rPr>
              <a:t>JS</a:t>
            </a:r>
            <a:r>
              <a:rPr lang="zh-CN" altLang="zh-CN" sz="2400" b="1" dirty="0">
                <a:solidFill>
                  <a:srgbClr val="FFFFFF">
                    <a:lumMod val="50000"/>
                  </a:srgbClr>
                </a:solidFill>
                <a:latin typeface="Open Sans" pitchFamily="34" charset="0"/>
                <a:cs typeface="Calibri" pitchFamily="34" charset="0"/>
              </a:rPr>
              <a:t>语言和</a:t>
            </a:r>
            <a:r>
              <a:rPr lang="en-US" altLang="zh-CN" sz="2400" b="1" dirty="0" err="1">
                <a:solidFill>
                  <a:srgbClr val="FFFFFF">
                    <a:lumMod val="50000"/>
                  </a:srgbClr>
                </a:solidFill>
                <a:latin typeface="Open Sans" pitchFamily="34" charset="0"/>
                <a:cs typeface="Calibri" pitchFamily="34" charset="0"/>
              </a:rPr>
              <a:t>laya</a:t>
            </a:r>
            <a:r>
              <a:rPr lang="zh-CN" altLang="zh-CN" sz="2400" b="1" dirty="0">
                <a:solidFill>
                  <a:srgbClr val="FFFFFF">
                    <a:lumMod val="50000"/>
                  </a:srgbClr>
                </a:solidFill>
                <a:latin typeface="Open Sans" pitchFamily="34" charset="0"/>
                <a:cs typeface="Calibri" pitchFamily="34" charset="0"/>
              </a:rPr>
              <a:t>游戏引擎，可能会来不及制作全部内容。</a:t>
            </a:r>
          </a:p>
          <a:p>
            <a:pPr marL="1143000" lvl="2" indent="-228600" algn="just">
              <a:lnSpc>
                <a:spcPct val="150000"/>
              </a:lnSpc>
              <a:spcBef>
                <a:spcPts val="120"/>
              </a:spcBef>
              <a:spcAft>
                <a:spcPts val="120"/>
              </a:spcAft>
              <a:buFont typeface="+mj-lt"/>
              <a:buAutoNum type="arabicPeriod"/>
            </a:pPr>
            <a:r>
              <a:rPr lang="zh-CN" altLang="zh-CN" sz="2400" b="1" dirty="0">
                <a:solidFill>
                  <a:srgbClr val="FFFFFF">
                    <a:lumMod val="50000"/>
                  </a:srgbClr>
                </a:solidFill>
                <a:latin typeface="Open Sans" pitchFamily="34" charset="0"/>
                <a:cs typeface="Calibri" pitchFamily="34" charset="0"/>
              </a:rPr>
              <a:t>由于缺少详细文档和</a:t>
            </a:r>
            <a:r>
              <a:rPr lang="en-US" altLang="zh-CN" sz="2400" b="1" dirty="0">
                <a:solidFill>
                  <a:srgbClr val="FFFFFF">
                    <a:lumMod val="50000"/>
                  </a:srgbClr>
                </a:solidFill>
                <a:latin typeface="Open Sans" pitchFamily="34" charset="0"/>
                <a:cs typeface="Calibri" pitchFamily="34" charset="0"/>
              </a:rPr>
              <a:t>DEMO</a:t>
            </a:r>
            <a:r>
              <a:rPr lang="zh-CN" altLang="zh-CN" sz="2400" b="1" dirty="0">
                <a:solidFill>
                  <a:srgbClr val="FFFFFF">
                    <a:lumMod val="50000"/>
                  </a:srgbClr>
                </a:solidFill>
                <a:latin typeface="Open Sans" pitchFamily="34" charset="0"/>
                <a:cs typeface="Calibri" pitchFamily="34" charset="0"/>
              </a:rPr>
              <a:t>，在遇到技术难点的时候需要大量时间精力去解决</a:t>
            </a:r>
            <a:r>
              <a:rPr lang="en-US" altLang="zh-CN"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在制作排行榜时遇到了困难</a:t>
            </a:r>
            <a:r>
              <a:rPr lang="en-US" altLang="zh-CN" sz="2400" b="1" dirty="0">
                <a:solidFill>
                  <a:srgbClr val="FFFFFF">
                    <a:lumMod val="50000"/>
                  </a:srgbClr>
                </a:solidFill>
                <a:latin typeface="Open Sans" pitchFamily="34" charset="0"/>
                <a:cs typeface="Calibri" pitchFamily="34" charset="0"/>
              </a:rPr>
              <a:t>)</a:t>
            </a:r>
            <a:endParaRPr lang="zh-CN" altLang="zh-CN" sz="24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7734907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582" y="311480"/>
            <a:ext cx="6358218"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1"/>
            <a:r>
              <a:rPr lang="en-US" altLang="zh-CN" sz="3600" b="1" cap="small" dirty="0">
                <a:solidFill>
                  <a:srgbClr val="00C3D9"/>
                </a:solidFill>
                <a:latin typeface="微软雅黑" panose="020B0503020204020204" pitchFamily="34" charset="-122"/>
                <a:ea typeface="微软雅黑" panose="020B0503020204020204" pitchFamily="34" charset="-122"/>
              </a:rPr>
              <a:t>2.9</a:t>
            </a:r>
            <a:r>
              <a:rPr lang="zh-CN" altLang="en-US" sz="3600" b="1" cap="small" dirty="0">
                <a:solidFill>
                  <a:srgbClr val="00C3D9"/>
                </a:solidFill>
                <a:latin typeface="微软雅黑" panose="020B0503020204020204" pitchFamily="34" charset="-122"/>
                <a:ea typeface="微软雅黑" panose="020B0503020204020204" pitchFamily="34" charset="-122"/>
              </a:rPr>
              <a:t>可选择的其他系统方案</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990413" y="1382112"/>
            <a:ext cx="7305862" cy="4524315"/>
          </a:xfrm>
          <a:prstGeom prst="rect">
            <a:avLst/>
          </a:prstGeom>
        </p:spPr>
        <p:txBody>
          <a:bodyPr wrap="square">
            <a:spAutoFit/>
          </a:bodyPr>
          <a:lstStyle/>
          <a:p>
            <a:pPr lvl="1"/>
            <a:r>
              <a:rPr lang="zh-CN" altLang="zh-CN" sz="2400" b="1" dirty="0">
                <a:solidFill>
                  <a:srgbClr val="FF0000"/>
                </a:solidFill>
                <a:latin typeface="Open Sans" pitchFamily="34" charset="0"/>
                <a:cs typeface="Calibri" pitchFamily="34" charset="0"/>
              </a:rPr>
              <a:t>可选择的系统方案</a:t>
            </a:r>
            <a:r>
              <a:rPr lang="en-US" altLang="zh-CN" sz="2400" b="1" dirty="0">
                <a:solidFill>
                  <a:srgbClr val="FF0000"/>
                </a:solidFill>
                <a:latin typeface="Open Sans" pitchFamily="34" charset="0"/>
                <a:cs typeface="Calibri" pitchFamily="34" charset="0"/>
              </a:rPr>
              <a:t>1</a:t>
            </a:r>
            <a:endParaRPr lang="zh-CN" altLang="zh-CN" sz="2400" b="1" dirty="0">
              <a:solidFill>
                <a:srgbClr val="FF0000"/>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开发为</a:t>
            </a:r>
            <a:r>
              <a:rPr lang="en-US" altLang="zh-CN" sz="2400" b="1" dirty="0">
                <a:solidFill>
                  <a:srgbClr val="FFFFFF">
                    <a:lumMod val="50000"/>
                  </a:srgbClr>
                </a:solidFill>
                <a:latin typeface="Open Sans" pitchFamily="34" charset="0"/>
                <a:cs typeface="Calibri" pitchFamily="34" charset="0"/>
              </a:rPr>
              <a:t>PC</a:t>
            </a:r>
            <a:r>
              <a:rPr lang="zh-CN" altLang="zh-CN" sz="2400" b="1" dirty="0">
                <a:solidFill>
                  <a:srgbClr val="FFFFFF">
                    <a:lumMod val="50000"/>
                  </a:srgbClr>
                </a:solidFill>
                <a:latin typeface="Open Sans" pitchFamily="34" charset="0"/>
                <a:cs typeface="Calibri" pitchFamily="34" charset="0"/>
              </a:rPr>
              <a:t>端。</a:t>
            </a:r>
          </a:p>
          <a:p>
            <a:r>
              <a:rPr lang="zh-CN" altLang="zh-CN" sz="2400" b="1" dirty="0">
                <a:solidFill>
                  <a:srgbClr val="FFFFFF">
                    <a:lumMod val="50000"/>
                  </a:srgbClr>
                </a:solidFill>
                <a:latin typeface="Open Sans" pitchFamily="34" charset="0"/>
                <a:cs typeface="Calibri" pitchFamily="34" charset="0"/>
              </a:rPr>
              <a:t>优点：游戏性能更加，表现更好。</a:t>
            </a:r>
          </a:p>
          <a:p>
            <a:r>
              <a:rPr lang="zh-CN" altLang="zh-CN" sz="2400" b="1" dirty="0">
                <a:solidFill>
                  <a:srgbClr val="FFFFFF">
                    <a:lumMod val="50000"/>
                  </a:srgbClr>
                </a:solidFill>
                <a:latin typeface="Open Sans" pitchFamily="34" charset="0"/>
                <a:cs typeface="Calibri" pitchFamily="34" charset="0"/>
              </a:rPr>
              <a:t>缺点：大大减少用户范围，同时难以实现跨平台。</a:t>
            </a:r>
          </a:p>
          <a:p>
            <a:pPr lvl="1"/>
            <a:r>
              <a:rPr lang="en-US" altLang="zh-CN" sz="2400" b="1" dirty="0">
                <a:solidFill>
                  <a:srgbClr val="FFFFFF">
                    <a:lumMod val="50000"/>
                  </a:srgbClr>
                </a:solidFill>
                <a:latin typeface="Open Sans" pitchFamily="34" charset="0"/>
                <a:cs typeface="Calibri" pitchFamily="34" charset="0"/>
              </a:rPr>
              <a:t> </a:t>
            </a:r>
            <a:r>
              <a:rPr lang="zh-CN" altLang="zh-CN" sz="2400" b="1" dirty="0">
                <a:solidFill>
                  <a:srgbClr val="FF0000"/>
                </a:solidFill>
                <a:latin typeface="Open Sans" pitchFamily="34" charset="0"/>
                <a:cs typeface="Calibri" pitchFamily="34" charset="0"/>
              </a:rPr>
              <a:t>可选择的系统方案</a:t>
            </a:r>
            <a:r>
              <a:rPr lang="en-US" altLang="zh-CN" sz="2400" b="1" dirty="0">
                <a:solidFill>
                  <a:srgbClr val="FF0000"/>
                </a:solidFill>
                <a:latin typeface="Open Sans" pitchFamily="34" charset="0"/>
                <a:cs typeface="Calibri" pitchFamily="34" charset="0"/>
              </a:rPr>
              <a:t>2</a:t>
            </a:r>
            <a:endParaRPr lang="zh-CN" altLang="zh-CN" sz="2400" b="1" dirty="0">
              <a:solidFill>
                <a:srgbClr val="FF0000"/>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开发为</a:t>
            </a:r>
            <a:r>
              <a:rPr lang="en-US" altLang="zh-CN" sz="2400" b="1" dirty="0">
                <a:solidFill>
                  <a:srgbClr val="FFFFFF">
                    <a:lumMod val="50000"/>
                  </a:srgbClr>
                </a:solidFill>
                <a:latin typeface="Open Sans" pitchFamily="34" charset="0"/>
                <a:cs typeface="Calibri" pitchFamily="34" charset="0"/>
              </a:rPr>
              <a:t>APP</a:t>
            </a:r>
            <a:r>
              <a:rPr lang="zh-CN" altLang="zh-CN" sz="2400" b="1" dirty="0">
                <a:solidFill>
                  <a:srgbClr val="FFFFFF">
                    <a:lumMod val="50000"/>
                  </a:srgbClr>
                </a:solidFill>
                <a:latin typeface="Open Sans" pitchFamily="34" charset="0"/>
                <a:cs typeface="Calibri" pitchFamily="34" charset="0"/>
              </a:rPr>
              <a:t>。</a:t>
            </a:r>
          </a:p>
          <a:p>
            <a:r>
              <a:rPr lang="zh-CN" altLang="zh-CN" sz="2400" b="1" dirty="0">
                <a:solidFill>
                  <a:srgbClr val="FFFFFF">
                    <a:lumMod val="50000"/>
                  </a:srgbClr>
                </a:solidFill>
                <a:latin typeface="Open Sans" pitchFamily="34" charset="0"/>
                <a:cs typeface="Calibri" pitchFamily="34" charset="0"/>
              </a:rPr>
              <a:t>优点：支持断网情况下运行和保存。</a:t>
            </a:r>
          </a:p>
          <a:p>
            <a:r>
              <a:rPr lang="zh-CN" altLang="zh-CN" sz="2400" b="1" dirty="0">
                <a:solidFill>
                  <a:srgbClr val="FFFFFF">
                    <a:lumMod val="50000"/>
                  </a:srgbClr>
                </a:solidFill>
                <a:latin typeface="Open Sans" pitchFamily="34" charset="0"/>
                <a:cs typeface="Calibri" pitchFamily="34" charset="0"/>
              </a:rPr>
              <a:t>缺点：难以建立社交激励机制。</a:t>
            </a:r>
          </a:p>
          <a:p>
            <a:pPr lvl="1"/>
            <a:r>
              <a:rPr lang="zh-CN" altLang="zh-CN" sz="2400" b="1" dirty="0">
                <a:solidFill>
                  <a:srgbClr val="FF0000"/>
                </a:solidFill>
                <a:latin typeface="Open Sans" pitchFamily="34" charset="0"/>
                <a:cs typeface="Calibri" pitchFamily="34" charset="0"/>
              </a:rPr>
              <a:t>可选择的系统方案</a:t>
            </a:r>
            <a:r>
              <a:rPr lang="en-US" altLang="zh-CN" sz="2400" b="1" dirty="0">
                <a:solidFill>
                  <a:srgbClr val="FF0000"/>
                </a:solidFill>
                <a:latin typeface="Open Sans" pitchFamily="34" charset="0"/>
                <a:cs typeface="Calibri" pitchFamily="34" charset="0"/>
              </a:rPr>
              <a:t>3</a:t>
            </a:r>
            <a:endParaRPr lang="zh-CN" altLang="zh-CN" sz="2400" b="1" dirty="0">
              <a:solidFill>
                <a:srgbClr val="FF0000"/>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开发为微信小程序</a:t>
            </a:r>
          </a:p>
          <a:p>
            <a:r>
              <a:rPr lang="zh-CN" altLang="zh-CN" sz="2400" b="1" dirty="0">
                <a:solidFill>
                  <a:srgbClr val="FFFFFF">
                    <a:lumMod val="50000"/>
                  </a:srgbClr>
                </a:solidFill>
                <a:latin typeface="Open Sans" pitchFamily="34" charset="0"/>
                <a:cs typeface="Calibri" pitchFamily="34" charset="0"/>
              </a:rPr>
              <a:t>优点：流量大</a:t>
            </a:r>
          </a:p>
          <a:p>
            <a:r>
              <a:rPr lang="zh-CN" altLang="zh-CN" sz="2400" b="1" dirty="0">
                <a:solidFill>
                  <a:srgbClr val="FFFFFF">
                    <a:lumMod val="50000"/>
                  </a:srgbClr>
                </a:solidFill>
                <a:latin typeface="Open Sans" pitchFamily="34" charset="0"/>
                <a:cs typeface="Calibri" pitchFamily="34" charset="0"/>
              </a:rPr>
              <a:t>缺点：依附于微信平台，需要联网，开发体积小</a:t>
            </a:r>
          </a:p>
        </p:txBody>
      </p:sp>
    </p:spTree>
    <p:extLst>
      <p:ext uri="{BB962C8B-B14F-4D97-AF65-F5344CB8AC3E}">
        <p14:creationId xmlns:p14="http://schemas.microsoft.com/office/powerpoint/2010/main" val="6452998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720845" y="264660"/>
            <a:ext cx="4361423" cy="710452"/>
            <a:chOff x="3879320" y="484463"/>
            <a:chExt cx="436142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605934"/>
              <a:ext cx="36509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b="1" cap="small" dirty="0">
                  <a:solidFill>
                    <a:srgbClr val="00C3D9"/>
                  </a:solidFill>
                  <a:latin typeface="微软雅黑" panose="020B0503020204020204" pitchFamily="34" charset="-122"/>
                  <a:ea typeface="微软雅黑" panose="020B0503020204020204" pitchFamily="34" charset="-122"/>
                </a:rPr>
                <a:t>社会因素方面的可能性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42044" y="1096583"/>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8" name="TextBox 17"/>
          <p:cNvSpPr txBox="1"/>
          <p:nvPr/>
        </p:nvSpPr>
        <p:spPr>
          <a:xfrm>
            <a:off x="859088" y="2091777"/>
            <a:ext cx="7144418" cy="707880"/>
          </a:xfrm>
          <a:prstGeom prst="rect">
            <a:avLst/>
          </a:prstGeom>
          <a:noFill/>
        </p:spPr>
        <p:txBody>
          <a:bodyPr wrap="square" lIns="91434" tIns="45717" rIns="91434" bIns="45717" rtlCol="0">
            <a:spAutoFit/>
          </a:bodyPr>
          <a:lstStyle/>
          <a:p>
            <a:r>
              <a:rPr lang="en-US" altLang="zh-CN" sz="2000" b="1" dirty="0">
                <a:solidFill>
                  <a:srgbClr val="FFFFFF">
                    <a:lumMod val="50000"/>
                  </a:srgbClr>
                </a:solidFill>
                <a:latin typeface="Open Sans" pitchFamily="34" charset="0"/>
                <a:cs typeface="Calibri" pitchFamily="34" charset="0"/>
              </a:rPr>
              <a:t>   </a:t>
            </a:r>
            <a:r>
              <a:rPr lang="zh-CN" altLang="zh-CN" sz="2000" b="1" dirty="0">
                <a:solidFill>
                  <a:srgbClr val="FFFFFF">
                    <a:lumMod val="50000"/>
                  </a:srgbClr>
                </a:solidFill>
                <a:latin typeface="Open Sans" pitchFamily="34" charset="0"/>
                <a:cs typeface="Calibri" pitchFamily="34" charset="0"/>
              </a:rPr>
              <a:t>本软件并非用于商业用途，在专利权与版权等问题上不会构成侵犯，游戏内容也不存在涉黄，暴力血腥等。</a:t>
            </a:r>
          </a:p>
        </p:txBody>
      </p:sp>
      <p:sp>
        <p:nvSpPr>
          <p:cNvPr id="29" name="Copyright Notice"/>
          <p:cNvSpPr>
            <a:spLocks/>
          </p:cNvSpPr>
          <p:nvPr/>
        </p:nvSpPr>
        <p:spPr bwMode="auto">
          <a:xfrm>
            <a:off x="205098" y="1384120"/>
            <a:ext cx="422619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2.10 </a:t>
            </a:r>
            <a:r>
              <a:rPr lang="zh-CN" altLang="zh-CN" sz="2800" b="1" cap="small" dirty="0">
                <a:solidFill>
                  <a:srgbClr val="00C3D9"/>
                </a:solidFill>
                <a:latin typeface="微软雅黑" panose="020B0503020204020204" pitchFamily="34" charset="-122"/>
                <a:ea typeface="微软雅黑" panose="020B0503020204020204" pitchFamily="34" charset="-122"/>
              </a:rPr>
              <a:t>法律方面的可行性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30" name="Copyright Notice"/>
          <p:cNvSpPr>
            <a:spLocks/>
          </p:cNvSpPr>
          <p:nvPr/>
        </p:nvSpPr>
        <p:spPr bwMode="auto">
          <a:xfrm>
            <a:off x="205098" y="3024660"/>
            <a:ext cx="475003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2.11 </a:t>
            </a:r>
            <a:r>
              <a:rPr lang="zh-CN" altLang="en-US" sz="2800" b="1" cap="small" dirty="0">
                <a:solidFill>
                  <a:srgbClr val="00C3D9"/>
                </a:solidFill>
                <a:latin typeface="微软雅黑" panose="020B0503020204020204" pitchFamily="34" charset="-122"/>
                <a:ea typeface="微软雅黑" panose="020B0503020204020204" pitchFamily="34" charset="-122"/>
              </a:rPr>
              <a:t>使用方面的可行性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859088" y="3718651"/>
            <a:ext cx="8104262" cy="1938992"/>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现在人们使用微信的频率是非常高的，而且在前段时间腾讯制作的跳一跳小程序的带领下，人们也经常使用微信小程序玩各种类型的小游戏，使用小程序玩游戏也比较方便，但是策略类的游戏小程序并不存在，并且热爱策略类游戏的玩家的数量也是非常多的。</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C</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需求分析</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257526" y="551378"/>
            <a:ext cx="211385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977459" y="2740865"/>
            <a:ext cx="4867155" cy="1938988"/>
          </a:xfrm>
          <a:prstGeom prst="rect">
            <a:avLst/>
          </a:prstGeom>
        </p:spPr>
        <p:txBody>
          <a:bodyPr wrap="square" lIns="91436" tIns="45718" rIns="91436" bIns="45718">
            <a:spAutoFit/>
          </a:bodyPr>
          <a:lstStyle/>
          <a:p>
            <a:r>
              <a:rPr lang="zh-CN" altLang="zh-CN" sz="2400" dirty="0"/>
              <a:t>　</a:t>
            </a:r>
            <a:r>
              <a:rPr lang="zh-CN" altLang="zh-CN" sz="2400" dirty="0">
                <a:solidFill>
                  <a:srgbClr val="FF0000"/>
                </a:solidFill>
                <a:latin typeface="微软雅黑" pitchFamily="34" charset="-122"/>
                <a:ea typeface="微软雅黑" pitchFamily="34" charset="-122"/>
              </a:rPr>
              <a:t>编写目的</a:t>
            </a:r>
            <a:r>
              <a:rPr lang="zh-CN" altLang="zh-CN" sz="2400" dirty="0">
                <a:solidFill>
                  <a:schemeClr val="bg1">
                    <a:lumMod val="50000"/>
                  </a:schemeClr>
                </a:solidFill>
                <a:latin typeface="微软雅黑" pitchFamily="34" charset="-122"/>
                <a:ea typeface="微软雅黑" pitchFamily="34" charset="-122"/>
              </a:rPr>
              <a:t>为理清目标用户所需要的基本功能和制作组想呈现的额外功能。试图从总体架构上给出游戏的轮廓，然后从功能需求，性能需求和其他方面的需求进行详细描述。</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4493454" y="514718"/>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微软雅黑" pitchFamily="34" charset="-122"/>
                <a:ea typeface="微软雅黑" pitchFamily="34" charset="-122"/>
              </a:rPr>
              <a:t>1</a:t>
            </a:r>
            <a:endParaRPr lang="zh-CN" altLang="en-US" sz="3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90557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896539" y="93743"/>
            <a:ext cx="3448793" cy="710452"/>
            <a:chOff x="3879320" y="484463"/>
            <a:chExt cx="344879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99213" y="529973"/>
              <a:ext cx="262890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需求概述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371639" y="93404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0" name="Copyright Notice"/>
          <p:cNvSpPr>
            <a:spLocks/>
          </p:cNvSpPr>
          <p:nvPr/>
        </p:nvSpPr>
        <p:spPr bwMode="auto">
          <a:xfrm>
            <a:off x="229836" y="1075448"/>
            <a:ext cx="199206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3.1 </a:t>
            </a:r>
            <a:r>
              <a:rPr lang="zh-CN" altLang="en-US" sz="2400" b="1" cap="small" dirty="0">
                <a:solidFill>
                  <a:srgbClr val="00C3D9"/>
                </a:solidFill>
                <a:latin typeface="微软雅黑" panose="020B0503020204020204" pitchFamily="34" charset="-122"/>
                <a:ea typeface="微软雅黑" panose="020B0503020204020204" pitchFamily="34" charset="-122"/>
              </a:rPr>
              <a:t>项目功能</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64883" y="1587125"/>
            <a:ext cx="9049501" cy="646331"/>
          </a:xfrm>
          <a:prstGeom prst="rect">
            <a:avLst/>
          </a:prstGeom>
        </p:spPr>
        <p:txBody>
          <a:bodyPr wrap="square">
            <a:spAutoFit/>
          </a:bodyPr>
          <a:lstStyle/>
          <a:p>
            <a:pPr indent="304800" algn="just">
              <a:spcAft>
                <a:spcPts val="0"/>
              </a:spcAft>
            </a:pPr>
            <a:r>
              <a:rPr lang="zh-CN" altLang="zh-CN" dirty="0">
                <a:solidFill>
                  <a:schemeClr val="bg1">
                    <a:lumMod val="50000"/>
                  </a:schemeClr>
                </a:solidFill>
                <a:latin typeface="微软雅黑" pitchFamily="34" charset="-122"/>
                <a:ea typeface="微软雅黑" pitchFamily="34" charset="-122"/>
              </a:rPr>
              <a:t>本产品为模拟策略类游戏，可以快速简单地进行游戏，其主要功能有：游戏存档并加载、自己国家的资源管理与升级、与其他</a:t>
            </a:r>
            <a:r>
              <a:rPr lang="zh-CN" altLang="en-US" dirty="0">
                <a:solidFill>
                  <a:schemeClr val="bg1">
                    <a:lumMod val="50000"/>
                  </a:schemeClr>
                </a:solidFill>
                <a:latin typeface="微软雅黑" pitchFamily="34" charset="-122"/>
                <a:ea typeface="微软雅黑" pitchFamily="34" charset="-122"/>
              </a:rPr>
              <a:t>势力</a:t>
            </a:r>
            <a:r>
              <a:rPr lang="zh-CN" altLang="zh-CN" dirty="0">
                <a:solidFill>
                  <a:schemeClr val="bg1">
                    <a:lumMod val="50000"/>
                  </a:schemeClr>
                </a:solidFill>
                <a:latin typeface="微软雅黑" pitchFamily="34" charset="-122"/>
                <a:ea typeface="微软雅黑" pitchFamily="34" charset="-122"/>
              </a:rPr>
              <a:t>的对战、好友排行榜功能</a:t>
            </a:r>
            <a:r>
              <a:rPr lang="zh-CN" altLang="en-US" dirty="0">
                <a:solidFill>
                  <a:schemeClr val="bg1">
                    <a:lumMod val="50000"/>
                  </a:schemeClr>
                </a:solidFill>
                <a:latin typeface="微软雅黑" pitchFamily="34" charset="-122"/>
                <a:ea typeface="微软雅黑" pitchFamily="34" charset="-122"/>
              </a:rPr>
              <a:t>。</a:t>
            </a:r>
            <a:endParaRPr lang="zh-CN" altLang="zh-CN" dirty="0">
              <a:solidFill>
                <a:schemeClr val="bg1">
                  <a:lumMod val="50000"/>
                </a:schemeClr>
              </a:solidFill>
              <a:latin typeface="微软雅黑" pitchFamily="34" charset="-122"/>
              <a:ea typeface="微软雅黑" pitchFamily="34" charset="-122"/>
            </a:endParaRPr>
          </a:p>
        </p:txBody>
      </p:sp>
      <p:sp>
        <p:nvSpPr>
          <p:cNvPr id="22" name="Copyright Notice"/>
          <p:cNvSpPr>
            <a:spLocks/>
          </p:cNvSpPr>
          <p:nvPr/>
        </p:nvSpPr>
        <p:spPr bwMode="auto">
          <a:xfrm>
            <a:off x="165291" y="2663120"/>
            <a:ext cx="300902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3.2 </a:t>
            </a:r>
            <a:r>
              <a:rPr lang="zh-CN" altLang="en-US" sz="2400" b="1" cap="small" dirty="0">
                <a:solidFill>
                  <a:srgbClr val="00C3D9"/>
                </a:solidFill>
                <a:latin typeface="微软雅黑" panose="020B0503020204020204" pitchFamily="34" charset="-122"/>
                <a:ea typeface="微软雅黑" panose="020B0503020204020204" pitchFamily="34" charset="-122"/>
              </a:rPr>
              <a:t>用户类和特征</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1064883" y="3239996"/>
            <a:ext cx="9694274" cy="2862322"/>
          </a:xfrm>
          <a:prstGeom prst="rect">
            <a:avLst/>
          </a:prstGeom>
        </p:spPr>
        <p:txBody>
          <a:bodyPr wrap="square">
            <a:spAutoFit/>
          </a:bodyPr>
          <a:lstStyle/>
          <a:p>
            <a:pPr marL="342900" lvl="0" indent="-342900" algn="just">
              <a:spcAft>
                <a:spcPts val="0"/>
              </a:spcAft>
              <a:buFont typeface="+mj-lt"/>
              <a:buAutoNum type="alphaLcParenR"/>
            </a:pPr>
            <a:r>
              <a:rPr lang="zh-CN" altLang="zh-CN" dirty="0">
                <a:solidFill>
                  <a:srgbClr val="FF0000"/>
                </a:solidFill>
                <a:latin typeface="微软雅黑" pitchFamily="34" charset="-122"/>
                <a:ea typeface="微软雅黑" pitchFamily="34" charset="-122"/>
              </a:rPr>
              <a:t>重要用户类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杨老师、评审、同时热爱三国题材和喜爱策略游戏玩家用户。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制作出一款三国题材的策略游戏，同时游戏能正常稳定运行</a:t>
            </a:r>
            <a:r>
              <a:rPr lang="en-US" altLang="zh-CN" dirty="0">
                <a:solidFill>
                  <a:schemeClr val="bg1">
                    <a:lumMod val="50000"/>
                  </a:schemeClr>
                </a:solidFill>
                <a:latin typeface="微软雅黑" pitchFamily="34" charset="-122"/>
                <a:ea typeface="微软雅黑" pitchFamily="34" charset="-122"/>
              </a:rPr>
              <a:t>,</a:t>
            </a:r>
            <a:r>
              <a:rPr lang="zh-CN" altLang="zh-CN" dirty="0">
                <a:solidFill>
                  <a:schemeClr val="bg1">
                    <a:lumMod val="50000"/>
                  </a:schemeClr>
                </a:solidFill>
                <a:latin typeface="微软雅黑" pitchFamily="34" charset="-122"/>
                <a:ea typeface="微软雅黑" pitchFamily="34" charset="-122"/>
              </a:rPr>
              <a:t>且完成度到达</a:t>
            </a:r>
            <a:r>
              <a:rPr lang="en-US" altLang="zh-CN" dirty="0">
                <a:solidFill>
                  <a:schemeClr val="bg1">
                    <a:lumMod val="50000"/>
                  </a:schemeClr>
                </a:solidFill>
                <a:latin typeface="微软雅黑" pitchFamily="34" charset="-122"/>
                <a:ea typeface="微软雅黑" pitchFamily="34" charset="-122"/>
              </a:rPr>
              <a:t>   		   </a:t>
            </a:r>
            <a:r>
              <a:rPr lang="zh-CN" altLang="zh-CN" dirty="0">
                <a:solidFill>
                  <a:schemeClr val="bg1">
                    <a:lumMod val="50000"/>
                  </a:schemeClr>
                </a:solidFill>
                <a:latin typeface="微软雅黑" pitchFamily="34" charset="-122"/>
                <a:ea typeface="微软雅黑" pitchFamily="34" charset="-122"/>
              </a:rPr>
              <a:t>预计的目标。</a:t>
            </a:r>
          </a:p>
          <a:p>
            <a:pPr lvl="0" algn="just">
              <a:spcAft>
                <a:spcPts val="0"/>
              </a:spcAft>
            </a:pPr>
            <a:r>
              <a:rPr lang="en-US" altLang="zh-CN" dirty="0">
                <a:solidFill>
                  <a:srgbClr val="FF0000"/>
                </a:solidFill>
                <a:latin typeface="微软雅黑" pitchFamily="34" charset="-122"/>
                <a:ea typeface="微软雅黑" pitchFamily="34" charset="-122"/>
              </a:rPr>
              <a:t>b)  </a:t>
            </a:r>
            <a:r>
              <a:rPr lang="zh-CN" altLang="zh-CN" dirty="0">
                <a:solidFill>
                  <a:srgbClr val="FF0000"/>
                </a:solidFill>
                <a:latin typeface="微软雅黑" pitchFamily="34" charset="-122"/>
                <a:ea typeface="微软雅黑" pitchFamily="34" charset="-122"/>
              </a:rPr>
              <a:t>次要用户类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喜欢三国或者喜欢战略策略的玩家用户。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体现三国味，或者重视战略策略要数。</a:t>
            </a:r>
          </a:p>
          <a:p>
            <a:pPr lvl="0" algn="just">
              <a:spcAft>
                <a:spcPts val="0"/>
              </a:spcAft>
            </a:pPr>
            <a:r>
              <a:rPr lang="en-US" altLang="zh-CN" dirty="0">
                <a:solidFill>
                  <a:srgbClr val="FF0000"/>
                </a:solidFill>
                <a:latin typeface="微软雅黑" pitchFamily="34" charset="-122"/>
                <a:ea typeface="微软雅黑" pitchFamily="34" charset="-122"/>
              </a:rPr>
              <a:t>c</a:t>
            </a:r>
            <a:r>
              <a:rPr lang="zh-CN" altLang="en-US" dirty="0">
                <a:solidFill>
                  <a:srgbClr val="FF0000"/>
                </a:solidFill>
                <a:latin typeface="微软雅黑" pitchFamily="34" charset="-122"/>
                <a:ea typeface="微软雅黑" pitchFamily="34" charset="-122"/>
              </a:rPr>
              <a:t>）</a:t>
            </a:r>
            <a:r>
              <a:rPr lang="zh-CN" altLang="zh-CN" dirty="0">
                <a:solidFill>
                  <a:srgbClr val="FF0000"/>
                </a:solidFill>
                <a:latin typeface="微软雅黑" pitchFamily="34" charset="-122"/>
                <a:ea typeface="微软雅黑" pitchFamily="34" charset="-122"/>
              </a:rPr>
              <a:t>非目标用户类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既不喜欢三国，也不喜欢战略游戏的玩家用户。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简单、有趣。</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152925" y="130772"/>
            <a:ext cx="3043202"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3.3 </a:t>
            </a:r>
            <a:r>
              <a:rPr lang="zh-CN" altLang="en-US" sz="2400" b="1" cap="small" dirty="0">
                <a:solidFill>
                  <a:srgbClr val="00C3D9"/>
                </a:solidFill>
                <a:latin typeface="微软雅黑" panose="020B0503020204020204" pitchFamily="34" charset="-122"/>
                <a:ea typeface="微软雅黑" panose="020B0503020204020204" pitchFamily="34" charset="-122"/>
              </a:rPr>
              <a:t>设计和实现限制</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304798" y="758024"/>
            <a:ext cx="11009833" cy="1569660"/>
          </a:xfrm>
          <a:prstGeom prst="rect">
            <a:avLst/>
          </a:prstGeom>
        </p:spPr>
        <p:txBody>
          <a:bodyPr wrap="square">
            <a:spAutoFit/>
          </a:bodyPr>
          <a:lstStyle/>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A. </a:t>
            </a:r>
            <a:r>
              <a:rPr lang="zh-CN" altLang="zh-CN" sz="2400" dirty="0">
                <a:solidFill>
                  <a:schemeClr val="bg1">
                    <a:lumMod val="50000"/>
                  </a:schemeClr>
                </a:solidFill>
                <a:latin typeface="微软雅黑" pitchFamily="34" charset="-122"/>
                <a:ea typeface="微软雅黑" pitchFamily="34" charset="-122"/>
              </a:rPr>
              <a:t>游戏有一定数量的玩家，可以在好友排行榜上进行比较</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B. </a:t>
            </a:r>
            <a:r>
              <a:rPr lang="zh-CN" altLang="zh-CN" sz="2400" dirty="0">
                <a:solidFill>
                  <a:schemeClr val="bg1">
                    <a:lumMod val="50000"/>
                  </a:schemeClr>
                </a:solidFill>
                <a:latin typeface="微软雅黑" pitchFamily="34" charset="-122"/>
                <a:ea typeface="微软雅黑" pitchFamily="34" charset="-122"/>
              </a:rPr>
              <a:t>游戏可以按照既定的规则和机制进行</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C. </a:t>
            </a:r>
            <a:r>
              <a:rPr lang="zh-CN" altLang="zh-CN" sz="2400" dirty="0">
                <a:solidFill>
                  <a:schemeClr val="bg1">
                    <a:lumMod val="50000"/>
                  </a:schemeClr>
                </a:solidFill>
                <a:latin typeface="微软雅黑" pitchFamily="34" charset="-122"/>
                <a:ea typeface="微软雅黑" pitchFamily="34" charset="-122"/>
              </a:rPr>
              <a:t>游戏存档与加载需同步</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D. </a:t>
            </a:r>
            <a:r>
              <a:rPr lang="zh-CN" altLang="zh-CN" sz="2400" dirty="0">
                <a:solidFill>
                  <a:schemeClr val="bg1">
                    <a:lumMod val="50000"/>
                  </a:schemeClr>
                </a:solidFill>
                <a:latin typeface="微软雅黑" pitchFamily="34" charset="-122"/>
                <a:ea typeface="微软雅黑" pitchFamily="34" charset="-122"/>
              </a:rPr>
              <a:t>不同的历史人物需有不同的属性，各个历史人物同各个不同的势力需匹配好</a:t>
            </a:r>
          </a:p>
        </p:txBody>
      </p:sp>
      <p:sp>
        <p:nvSpPr>
          <p:cNvPr id="27" name="Copyright Notice"/>
          <p:cNvSpPr>
            <a:spLocks/>
          </p:cNvSpPr>
          <p:nvPr/>
        </p:nvSpPr>
        <p:spPr bwMode="auto">
          <a:xfrm>
            <a:off x="152925" y="2520172"/>
            <a:ext cx="226553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3.4 </a:t>
            </a:r>
            <a:r>
              <a:rPr lang="zh-CN" altLang="en-US" sz="2400" b="1" cap="small" dirty="0">
                <a:solidFill>
                  <a:srgbClr val="00C3D9"/>
                </a:solidFill>
                <a:latin typeface="微软雅黑" panose="020B0503020204020204" pitchFamily="34" charset="-122"/>
                <a:ea typeface="微软雅黑" panose="020B0503020204020204" pitchFamily="34" charset="-122"/>
              </a:rPr>
              <a:t>假设和依赖</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603902" y="3179435"/>
            <a:ext cx="9915970" cy="2677656"/>
          </a:xfrm>
          <a:prstGeom prst="rect">
            <a:avLst/>
          </a:prstGeom>
        </p:spPr>
        <p:txBody>
          <a:bodyPr wrap="square">
            <a:spAutoFit/>
          </a:bodyPr>
          <a:lstStyle/>
          <a:p>
            <a:pPr indent="266700"/>
            <a:r>
              <a:rPr lang="zh-CN" altLang="zh-CN" sz="2400" dirty="0">
                <a:solidFill>
                  <a:schemeClr val="bg1">
                    <a:lumMod val="50000"/>
                  </a:schemeClr>
                </a:solidFill>
                <a:latin typeface="微软雅黑" pitchFamily="34" charset="-122"/>
                <a:ea typeface="微软雅黑" pitchFamily="34" charset="-122"/>
              </a:rPr>
              <a:t>建议开发和运行软件的寿命最短为</a:t>
            </a: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年，经费来源为小组</a:t>
            </a:r>
            <a:r>
              <a:rPr lang="en-US" altLang="zh-CN" sz="2400" dirty="0">
                <a:solidFill>
                  <a:schemeClr val="bg1">
                    <a:lumMod val="50000"/>
                  </a:schemeClr>
                </a:solidFill>
                <a:latin typeface="微软雅黑" pitchFamily="34" charset="-122"/>
                <a:ea typeface="微软雅黑" pitchFamily="34" charset="-122"/>
              </a:rPr>
              <a:t>G16</a:t>
            </a:r>
            <a:r>
              <a:rPr lang="zh-CN" altLang="zh-CN" sz="2400" dirty="0">
                <a:solidFill>
                  <a:schemeClr val="bg1">
                    <a:lumMod val="50000"/>
                  </a:schemeClr>
                </a:solidFill>
                <a:latin typeface="微软雅黑" pitchFamily="34" charset="-122"/>
                <a:ea typeface="微软雅黑" pitchFamily="34" charset="-122"/>
              </a:rPr>
              <a:t>，使用限制为手机微信小程序，符合法律和政策反面所有条件，运行环境与之前的“运行环境”相同，开发环境由开发方提供，可利用的信息来自问卷星调查数据与互联网上的信息。</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只有玩家进行存档，下次加载必须在存档处继续游戏</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玩家成功结算后，总分记入排行榜，其好友可以同时看见</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玩家在获得更好的分数后，排行榜上的数据应该及时跟新</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298194" y="1127685"/>
            <a:ext cx="318212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3.5.1 </a:t>
            </a:r>
            <a:r>
              <a:rPr lang="zh-CN" altLang="en-US" sz="2400" b="1" cap="small" dirty="0">
                <a:solidFill>
                  <a:srgbClr val="00C3D9"/>
                </a:solidFill>
                <a:latin typeface="微软雅黑" panose="020B0503020204020204" pitchFamily="34" charset="-122"/>
                <a:ea typeface="微软雅黑" panose="020B0503020204020204" pitchFamily="34" charset="-122"/>
              </a:rPr>
              <a:t>系统界面及介绍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50" name="Copyright Notice"/>
          <p:cNvSpPr>
            <a:spLocks/>
          </p:cNvSpPr>
          <p:nvPr/>
        </p:nvSpPr>
        <p:spPr bwMode="auto">
          <a:xfrm>
            <a:off x="1906753" y="1581301"/>
            <a:ext cx="1348358"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原始界面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1" name="图片 50"/>
          <p:cNvPicPr/>
          <p:nvPr/>
        </p:nvPicPr>
        <p:blipFill>
          <a:blip r:embed="rId3">
            <a:extLst>
              <a:ext uri="{28A0092B-C50C-407E-A947-70E740481C1C}">
                <a14:useLocalDpi xmlns:a14="http://schemas.microsoft.com/office/drawing/2010/main" val="0"/>
              </a:ext>
            </a:extLst>
          </a:blip>
          <a:stretch>
            <a:fillRect/>
          </a:stretch>
        </p:blipFill>
        <p:spPr>
          <a:xfrm>
            <a:off x="380022" y="2026910"/>
            <a:ext cx="2200910" cy="3939540"/>
          </a:xfrm>
          <a:prstGeom prst="rect">
            <a:avLst/>
          </a:prstGeom>
        </p:spPr>
      </p:pic>
      <p:pic>
        <p:nvPicPr>
          <p:cNvPr id="52" name="图片 51"/>
          <p:cNvPicPr/>
          <p:nvPr/>
        </p:nvPicPr>
        <p:blipFill>
          <a:blip r:embed="rId4">
            <a:extLst>
              <a:ext uri="{28A0092B-C50C-407E-A947-70E740481C1C}">
                <a14:useLocalDpi xmlns:a14="http://schemas.microsoft.com/office/drawing/2010/main" val="0"/>
              </a:ext>
            </a:extLst>
          </a:blip>
          <a:stretch>
            <a:fillRect/>
          </a:stretch>
        </p:blipFill>
        <p:spPr>
          <a:xfrm>
            <a:off x="2810513" y="2049925"/>
            <a:ext cx="2140187" cy="3949284"/>
          </a:xfrm>
          <a:prstGeom prst="rect">
            <a:avLst/>
          </a:prstGeom>
        </p:spPr>
      </p:pic>
      <p:sp>
        <p:nvSpPr>
          <p:cNvPr id="53" name="Copyright Notice"/>
          <p:cNvSpPr>
            <a:spLocks/>
          </p:cNvSpPr>
          <p:nvPr/>
        </p:nvSpPr>
        <p:spPr bwMode="auto">
          <a:xfrm>
            <a:off x="7256317" y="1465137"/>
            <a:ext cx="1684145"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修改后的界面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5912034-1147-459A-9CA5-E7E44186F8B1}"/>
              </a:ext>
            </a:extLst>
          </p:cNvPr>
          <p:cNvPicPr>
            <a:picLocks noChangeAspect="1"/>
          </p:cNvPicPr>
          <p:nvPr/>
        </p:nvPicPr>
        <p:blipFill>
          <a:blip r:embed="rId5"/>
          <a:stretch>
            <a:fillRect/>
          </a:stretch>
        </p:blipFill>
        <p:spPr>
          <a:xfrm>
            <a:off x="5343647" y="1954510"/>
            <a:ext cx="3120466" cy="4160621"/>
          </a:xfrm>
          <a:prstGeom prst="rect">
            <a:avLst/>
          </a:prstGeom>
        </p:spPr>
      </p:pic>
      <p:pic>
        <p:nvPicPr>
          <p:cNvPr id="13" name="图片 12">
            <a:extLst>
              <a:ext uri="{FF2B5EF4-FFF2-40B4-BE49-F238E27FC236}">
                <a16:creationId xmlns:a16="http://schemas.microsoft.com/office/drawing/2014/main" id="{67E69EEC-1D72-4F4E-A127-8F62796A3A52}"/>
              </a:ext>
            </a:extLst>
          </p:cNvPr>
          <p:cNvPicPr>
            <a:picLocks noChangeAspect="1"/>
          </p:cNvPicPr>
          <p:nvPr/>
        </p:nvPicPr>
        <p:blipFill>
          <a:blip r:embed="rId6"/>
          <a:stretch>
            <a:fillRect/>
          </a:stretch>
        </p:blipFill>
        <p:spPr>
          <a:xfrm>
            <a:off x="8830062" y="1929256"/>
            <a:ext cx="3247864" cy="4366876"/>
          </a:xfrm>
          <a:prstGeom prst="rect">
            <a:avLst/>
          </a:prstGeom>
        </p:spPr>
      </p:pic>
    </p:spTree>
    <p:extLst>
      <p:ext uri="{BB962C8B-B14F-4D97-AF65-F5344CB8AC3E}">
        <p14:creationId xmlns:p14="http://schemas.microsoft.com/office/powerpoint/2010/main" val="26751153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101785" y="1054228"/>
            <a:ext cx="316852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3.5.2 </a:t>
            </a:r>
            <a:r>
              <a:rPr lang="zh-CN" altLang="en-US" sz="2400" b="1" cap="small" dirty="0">
                <a:solidFill>
                  <a:srgbClr val="00C3D9"/>
                </a:solidFill>
                <a:latin typeface="微软雅黑" panose="020B0503020204020204" pitchFamily="34" charset="-122"/>
                <a:ea typeface="微软雅黑" panose="020B0503020204020204" pitchFamily="34" charset="-122"/>
              </a:rPr>
              <a:t>系统功能及介绍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19" name="表格 18">
            <a:extLst>
              <a:ext uri="{FF2B5EF4-FFF2-40B4-BE49-F238E27FC236}">
                <a16:creationId xmlns:a16="http://schemas.microsoft.com/office/drawing/2014/main" id="{E8CACAED-ABFE-4F98-B4B6-89E7A39557F0}"/>
              </a:ext>
            </a:extLst>
          </p:cNvPr>
          <p:cNvGraphicFramePr>
            <a:graphicFrameLocks noGrp="1"/>
          </p:cNvGraphicFramePr>
          <p:nvPr>
            <p:extLst>
              <p:ext uri="{D42A27DB-BD31-4B8C-83A1-F6EECF244321}">
                <p14:modId xmlns:p14="http://schemas.microsoft.com/office/powerpoint/2010/main" val="489464071"/>
              </p:ext>
            </p:extLst>
          </p:nvPr>
        </p:nvGraphicFramePr>
        <p:xfrm>
          <a:off x="733005" y="1554831"/>
          <a:ext cx="10499608" cy="4976431"/>
        </p:xfrm>
        <a:graphic>
          <a:graphicData uri="http://schemas.openxmlformats.org/drawingml/2006/table">
            <a:tbl>
              <a:tblPr firstRow="1" firstCol="1" bandRow="1"/>
              <a:tblGrid>
                <a:gridCol w="2356031">
                  <a:extLst>
                    <a:ext uri="{9D8B030D-6E8A-4147-A177-3AD203B41FA5}">
                      <a16:colId xmlns:a16="http://schemas.microsoft.com/office/drawing/2014/main" val="20000"/>
                    </a:ext>
                  </a:extLst>
                </a:gridCol>
                <a:gridCol w="1908164">
                  <a:extLst>
                    <a:ext uri="{9D8B030D-6E8A-4147-A177-3AD203B41FA5}">
                      <a16:colId xmlns:a16="http://schemas.microsoft.com/office/drawing/2014/main" val="20001"/>
                    </a:ext>
                  </a:extLst>
                </a:gridCol>
                <a:gridCol w="6235413">
                  <a:extLst>
                    <a:ext uri="{9D8B030D-6E8A-4147-A177-3AD203B41FA5}">
                      <a16:colId xmlns:a16="http://schemas.microsoft.com/office/drawing/2014/main"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4937143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461548" y="3583294"/>
            <a:ext cx="1334387"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项目计划</a:t>
            </a:r>
          </a:p>
        </p:txBody>
      </p:sp>
      <p:sp>
        <p:nvSpPr>
          <p:cNvPr id="9" name="矩形 8"/>
          <p:cNvSpPr/>
          <p:nvPr/>
        </p:nvSpPr>
        <p:spPr>
          <a:xfrm>
            <a:off x="7419750" y="3633793"/>
            <a:ext cx="1669938"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可行性分析</a:t>
            </a:r>
          </a:p>
        </p:txBody>
      </p:sp>
      <p:sp>
        <p:nvSpPr>
          <p:cNvPr id="10" name="矩形 9"/>
          <p:cNvSpPr/>
          <p:nvPr/>
        </p:nvSpPr>
        <p:spPr>
          <a:xfrm>
            <a:off x="3501183" y="4798743"/>
            <a:ext cx="157467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需求分析</a:t>
            </a:r>
          </a:p>
        </p:txBody>
      </p:sp>
      <p:sp>
        <p:nvSpPr>
          <p:cNvPr id="11" name="矩形 10"/>
          <p:cNvSpPr/>
          <p:nvPr/>
        </p:nvSpPr>
        <p:spPr>
          <a:xfrm>
            <a:off x="7496774" y="4772215"/>
            <a:ext cx="2931819"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总体设计</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详细设计</a:t>
            </a:r>
          </a:p>
        </p:txBody>
      </p:sp>
      <p:grpSp>
        <p:nvGrpSpPr>
          <p:cNvPr id="14" name="组合 13"/>
          <p:cNvGrpSpPr/>
          <p:nvPr/>
        </p:nvGrpSpPr>
        <p:grpSpPr>
          <a:xfrm>
            <a:off x="2339488" y="3450564"/>
            <a:ext cx="1201290" cy="755738"/>
            <a:chOff x="6419118" y="1211527"/>
            <a:chExt cx="1201290" cy="755738"/>
          </a:xfrm>
        </p:grpSpPr>
        <p:sp>
          <p:nvSpPr>
            <p:cNvPr id="15"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A</a:t>
              </a:r>
              <a:endParaRPr lang="zh-CN" altLang="en-US" sz="3600" b="1" spc="-300" dirty="0">
                <a:solidFill>
                  <a:schemeClr val="bg1"/>
                </a:solidFill>
                <a:latin typeface="微软雅黑" pitchFamily="34" charset="-122"/>
                <a:ea typeface="微软雅黑" pitchFamily="34" charset="-122"/>
              </a:endParaRPr>
            </a:p>
          </p:txBody>
        </p:sp>
      </p:grpSp>
      <p:grpSp>
        <p:nvGrpSpPr>
          <p:cNvPr id="17" name="组合 16"/>
          <p:cNvGrpSpPr/>
          <p:nvPr/>
        </p:nvGrpSpPr>
        <p:grpSpPr>
          <a:xfrm>
            <a:off x="6126816" y="3463543"/>
            <a:ext cx="1201290" cy="755738"/>
            <a:chOff x="6432565" y="1211527"/>
            <a:chExt cx="1201290" cy="755738"/>
          </a:xfrm>
        </p:grpSpPr>
        <p:sp>
          <p:nvSpPr>
            <p:cNvPr id="18"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B</a:t>
              </a:r>
              <a:endParaRPr lang="zh-CN" altLang="en-US" sz="3600" b="1" spc="-300" dirty="0">
                <a:solidFill>
                  <a:schemeClr val="bg1"/>
                </a:solidFill>
                <a:latin typeface="微软雅黑" pitchFamily="34" charset="-122"/>
                <a:ea typeface="微软雅黑" pitchFamily="34" charset="-122"/>
              </a:endParaRPr>
            </a:p>
          </p:txBody>
        </p:sp>
      </p:grpSp>
      <p:grpSp>
        <p:nvGrpSpPr>
          <p:cNvPr id="20" name="组合 19"/>
          <p:cNvGrpSpPr/>
          <p:nvPr/>
        </p:nvGrpSpPr>
        <p:grpSpPr>
          <a:xfrm>
            <a:off x="2324264" y="4619656"/>
            <a:ext cx="1201290" cy="755738"/>
            <a:chOff x="6405671" y="1211527"/>
            <a:chExt cx="1201290" cy="755738"/>
          </a:xfrm>
        </p:grpSpPr>
        <p:sp>
          <p:nvSpPr>
            <p:cNvPr id="21"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E94E6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2" name="TextBox 21"/>
            <p:cNvSpPr txBox="1"/>
            <p:nvPr/>
          </p:nvSpPr>
          <p:spPr>
            <a:xfrm>
              <a:off x="6405671"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C</a:t>
              </a:r>
              <a:endParaRPr lang="zh-CN" altLang="en-US" sz="3600" b="1" spc="-300" dirty="0">
                <a:solidFill>
                  <a:schemeClr val="bg1"/>
                </a:solidFill>
                <a:latin typeface="微软雅黑" pitchFamily="34" charset="-122"/>
                <a:ea typeface="微软雅黑" pitchFamily="34" charset="-122"/>
              </a:endParaRPr>
            </a:p>
          </p:txBody>
        </p:sp>
      </p:grpSp>
      <p:grpSp>
        <p:nvGrpSpPr>
          <p:cNvPr id="23" name="组合 22"/>
          <p:cNvGrpSpPr/>
          <p:nvPr/>
        </p:nvGrpSpPr>
        <p:grpSpPr>
          <a:xfrm>
            <a:off x="6178586" y="4584434"/>
            <a:ext cx="1201290" cy="755738"/>
            <a:chOff x="6419118" y="1211527"/>
            <a:chExt cx="1201290" cy="755738"/>
          </a:xfrm>
        </p:grpSpPr>
        <p:sp>
          <p:nvSpPr>
            <p:cNvPr id="24"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28985"/>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5" name="TextBox 24"/>
            <p:cNvSpPr txBox="1"/>
            <p:nvPr/>
          </p:nvSpPr>
          <p:spPr>
            <a:xfrm>
              <a:off x="6419118" y="1266699"/>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D</a:t>
              </a:r>
              <a:endParaRPr lang="zh-CN" altLang="en-US" sz="3600" b="1" spc="-300" dirty="0">
                <a:solidFill>
                  <a:schemeClr val="bg1"/>
                </a:solidFill>
                <a:latin typeface="微软雅黑" pitchFamily="34" charset="-122"/>
                <a:ea typeface="微软雅黑" pitchFamily="34" charset="-122"/>
              </a:endParaRPr>
            </a:p>
          </p:txBody>
        </p:sp>
      </p:grpSp>
      <p:sp>
        <p:nvSpPr>
          <p:cNvPr id="26" name="椭圆 25"/>
          <p:cNvSpPr/>
          <p:nvPr/>
        </p:nvSpPr>
        <p:spPr>
          <a:xfrm>
            <a:off x="4435506" y="792895"/>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650177" y="1710070"/>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9" name="椭圆 28"/>
          <p:cNvSpPr/>
          <p:nvPr/>
        </p:nvSpPr>
        <p:spPr>
          <a:xfrm>
            <a:off x="5325193" y="212363"/>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1" name="椭圆 30"/>
          <p:cNvSpPr/>
          <p:nvPr/>
        </p:nvSpPr>
        <p:spPr>
          <a:xfrm>
            <a:off x="6292485" y="664949"/>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2" name="椭圆 31"/>
          <p:cNvSpPr/>
          <p:nvPr/>
        </p:nvSpPr>
        <p:spPr>
          <a:xfrm>
            <a:off x="7327761" y="694250"/>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232767" y="869852"/>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3407466" y="2003509"/>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3196309" y="889501"/>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2668789" y="1642258"/>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3662494" y="3216044"/>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2914883" y="2797163"/>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8495149" y="2157373"/>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8424560" y="1010049"/>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9089688" y="1926913"/>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8051468" y="3196334"/>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9068650" y="2893868"/>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964255" y="1647130"/>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0" name="椭圆 29"/>
          <p:cNvSpPr/>
          <p:nvPr/>
        </p:nvSpPr>
        <p:spPr>
          <a:xfrm>
            <a:off x="4927171" y="727701"/>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latin typeface="微软雅黑" panose="020B0503020204020204" pitchFamily="34" charset="-122"/>
                <a:ea typeface="微软雅黑" panose="020B0503020204020204" pitchFamily="34" charset="-122"/>
              </a:rPr>
              <a:t>目录</a:t>
            </a:r>
          </a:p>
        </p:txBody>
      </p:sp>
      <p:grpSp>
        <p:nvGrpSpPr>
          <p:cNvPr id="42" name="组合 41"/>
          <p:cNvGrpSpPr/>
          <p:nvPr/>
        </p:nvGrpSpPr>
        <p:grpSpPr>
          <a:xfrm>
            <a:off x="2325080" y="5740542"/>
            <a:ext cx="1201290" cy="755738"/>
            <a:chOff x="6419118" y="1211527"/>
            <a:chExt cx="1201290" cy="755738"/>
          </a:xfrm>
        </p:grpSpPr>
        <p:sp>
          <p:nvSpPr>
            <p:cNvPr id="46"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9"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E</a:t>
              </a:r>
              <a:endParaRPr lang="zh-CN" altLang="en-US" sz="3600" b="1" spc="-300" dirty="0">
                <a:solidFill>
                  <a:schemeClr val="bg1"/>
                </a:solidFill>
                <a:latin typeface="微软雅黑" pitchFamily="34" charset="-122"/>
                <a:ea typeface="微软雅黑" pitchFamily="34" charset="-122"/>
              </a:endParaRPr>
            </a:p>
          </p:txBody>
        </p:sp>
      </p:grpSp>
      <p:grpSp>
        <p:nvGrpSpPr>
          <p:cNvPr id="51" name="组合 50"/>
          <p:cNvGrpSpPr/>
          <p:nvPr/>
        </p:nvGrpSpPr>
        <p:grpSpPr>
          <a:xfrm>
            <a:off x="6242623" y="5728500"/>
            <a:ext cx="1201290" cy="755738"/>
            <a:chOff x="6432565" y="1211527"/>
            <a:chExt cx="1201290" cy="755738"/>
          </a:xfrm>
        </p:grpSpPr>
        <p:sp>
          <p:nvSpPr>
            <p:cNvPr id="52"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3"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F</a:t>
              </a:r>
              <a:endParaRPr lang="zh-CN" altLang="en-US" sz="3600" b="1" spc="-300" dirty="0">
                <a:solidFill>
                  <a:schemeClr val="bg1"/>
                </a:solidFill>
                <a:latin typeface="微软雅黑" pitchFamily="34" charset="-122"/>
                <a:ea typeface="微软雅黑" pitchFamily="34" charset="-122"/>
              </a:endParaRPr>
            </a:p>
          </p:txBody>
        </p:sp>
      </p:grpSp>
      <p:sp>
        <p:nvSpPr>
          <p:cNvPr id="54" name="矩形 53"/>
          <p:cNvSpPr/>
          <p:nvPr/>
        </p:nvSpPr>
        <p:spPr>
          <a:xfrm>
            <a:off x="3407466" y="5965855"/>
            <a:ext cx="2882873"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代码清单</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测试用例</a:t>
            </a:r>
          </a:p>
        </p:txBody>
      </p:sp>
      <p:sp>
        <p:nvSpPr>
          <p:cNvPr id="55" name="矩形 54"/>
          <p:cNvSpPr/>
          <p:nvPr/>
        </p:nvSpPr>
        <p:spPr>
          <a:xfrm>
            <a:off x="7496774" y="5953496"/>
            <a:ext cx="138682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1284949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647842"/>
            <a:ext cx="43504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3.6</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4" name="Copyright Notice"/>
          <p:cNvSpPr>
            <a:spLocks/>
          </p:cNvSpPr>
          <p:nvPr/>
        </p:nvSpPr>
        <p:spPr bwMode="auto">
          <a:xfrm>
            <a:off x="141231" y="2498456"/>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3.6.1 </a:t>
            </a:r>
            <a:r>
              <a:rPr lang="zh-CN" altLang="en-US" sz="2400" b="1" cap="small" dirty="0">
                <a:solidFill>
                  <a:srgbClr val="00C3D9"/>
                </a:solidFill>
                <a:latin typeface="微软雅黑" panose="020B0503020204020204" pitchFamily="34" charset="-122"/>
                <a:ea typeface="微软雅黑" panose="020B0503020204020204" pitchFamily="34" charset="-122"/>
              </a:rPr>
              <a:t>用户界面</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5" name="矩形 24"/>
          <p:cNvSpPr/>
          <p:nvPr/>
        </p:nvSpPr>
        <p:spPr>
          <a:xfrm>
            <a:off x="609310" y="2976862"/>
            <a:ext cx="10215073" cy="646331"/>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简单干净的界面，让玩家对各个资源的数量的监控十分方便，操作简单方便，玩家可以轻松愉快的游戏，对新手或从未接触过策略类游戏的玩家十分友好</a:t>
            </a:r>
            <a:r>
              <a:rPr lang="zh-CN" altLang="en-US" b="1" dirty="0">
                <a:solidFill>
                  <a:schemeClr val="bg1">
                    <a:lumMod val="50000"/>
                  </a:schemeClr>
                </a:solidFill>
                <a:latin typeface="微软雅黑" pitchFamily="34" charset="-122"/>
                <a:ea typeface="微软雅黑" pitchFamily="34" charset="-122"/>
              </a:rPr>
              <a:t>。</a:t>
            </a:r>
            <a:endParaRPr lang="zh-CN" altLang="zh-CN" b="1" dirty="0">
              <a:solidFill>
                <a:schemeClr val="bg1">
                  <a:lumMod val="50000"/>
                </a:schemeClr>
              </a:solidFill>
              <a:latin typeface="微软雅黑" pitchFamily="34" charset="-122"/>
              <a:ea typeface="微软雅黑" pitchFamily="34" charset="-122"/>
            </a:endParaRPr>
          </a:p>
        </p:txBody>
      </p:sp>
      <p:sp>
        <p:nvSpPr>
          <p:cNvPr id="26" name="Copyright Notice"/>
          <p:cNvSpPr>
            <a:spLocks/>
          </p:cNvSpPr>
          <p:nvPr/>
        </p:nvSpPr>
        <p:spPr bwMode="auto">
          <a:xfrm>
            <a:off x="141231" y="3710763"/>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3.6.2 </a:t>
            </a:r>
            <a:r>
              <a:rPr lang="zh-CN" altLang="en-US" sz="2400" b="1" cap="small" dirty="0">
                <a:solidFill>
                  <a:srgbClr val="00C3D9"/>
                </a:solidFill>
                <a:latin typeface="微软雅黑" panose="020B0503020204020204" pitchFamily="34" charset="-122"/>
                <a:ea typeface="微软雅黑" panose="020B0503020204020204" pitchFamily="34" charset="-122"/>
              </a:rPr>
              <a:t>硬件接口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7" name="矩形 26"/>
          <p:cNvSpPr/>
          <p:nvPr/>
        </p:nvSpPr>
        <p:spPr>
          <a:xfrm>
            <a:off x="609310" y="4265520"/>
            <a:ext cx="10565450" cy="369332"/>
          </a:xfrm>
          <a:prstGeom prst="rect">
            <a:avLst/>
          </a:prstGeom>
        </p:spPr>
        <p:txBody>
          <a:bodyPr wrap="square">
            <a:spAutoFit/>
          </a:bodyPr>
          <a:lstStyle/>
          <a:p>
            <a:pPr indent="304800" algn="just"/>
            <a:r>
              <a:rPr lang="zh-CN" altLang="zh-CN" b="1" dirty="0">
                <a:solidFill>
                  <a:schemeClr val="bg1">
                    <a:lumMod val="50000"/>
                  </a:schemeClr>
                </a:solidFill>
                <a:latin typeface="微软雅黑" pitchFamily="34" charset="-122"/>
                <a:ea typeface="微软雅黑" pitchFamily="34" charset="-122"/>
              </a:rPr>
              <a:t>本软件不需要特定的硬件或者硬件接口进行支撑，只需要可以运行微信的手机便可以运行这个游戏</a:t>
            </a:r>
          </a:p>
        </p:txBody>
      </p:sp>
      <p:sp>
        <p:nvSpPr>
          <p:cNvPr id="28" name="Copyright Notice"/>
          <p:cNvSpPr>
            <a:spLocks/>
          </p:cNvSpPr>
          <p:nvPr/>
        </p:nvSpPr>
        <p:spPr bwMode="auto">
          <a:xfrm>
            <a:off x="141231" y="4776981"/>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3.6.3 </a:t>
            </a:r>
            <a:r>
              <a:rPr lang="zh-CN" altLang="en-US" sz="2400" b="1" cap="small" dirty="0">
                <a:solidFill>
                  <a:srgbClr val="00C3D9"/>
                </a:solidFill>
                <a:latin typeface="微软雅黑" panose="020B0503020204020204" pitchFamily="34" charset="-122"/>
                <a:ea typeface="微软雅黑" panose="020B0503020204020204" pitchFamily="34" charset="-122"/>
              </a:rPr>
              <a:t>软件接口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9" name="矩形 28"/>
          <p:cNvSpPr/>
          <p:nvPr/>
        </p:nvSpPr>
        <p:spPr>
          <a:xfrm>
            <a:off x="609310" y="5301155"/>
            <a:ext cx="5476179" cy="369332"/>
          </a:xfrm>
          <a:prstGeom prst="rect">
            <a:avLst/>
          </a:prstGeom>
        </p:spPr>
        <p:txBody>
          <a:bodyPr wrap="non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运行于微信，安卓或</a:t>
            </a:r>
            <a:r>
              <a:rPr lang="en-US" altLang="zh-CN" b="1" dirty="0">
                <a:solidFill>
                  <a:schemeClr val="bg1">
                    <a:lumMod val="50000"/>
                  </a:schemeClr>
                </a:solidFill>
                <a:latin typeface="微软雅黑" pitchFamily="34" charset="-122"/>
                <a:ea typeface="微软雅黑" pitchFamily="34" charset="-122"/>
              </a:rPr>
              <a:t>ios12.0</a:t>
            </a:r>
            <a:r>
              <a:rPr lang="zh-CN" altLang="en-US" b="1" dirty="0">
                <a:solidFill>
                  <a:schemeClr val="bg1">
                    <a:lumMod val="50000"/>
                  </a:schemeClr>
                </a:solidFill>
                <a:latin typeface="微软雅黑" pitchFamily="34" charset="-122"/>
                <a:ea typeface="微软雅黑" pitchFamily="34" charset="-122"/>
              </a:rPr>
              <a:t>以下版本</a:t>
            </a:r>
            <a:r>
              <a:rPr lang="zh-CN" altLang="zh-CN" b="1" dirty="0">
                <a:solidFill>
                  <a:schemeClr val="bg1">
                    <a:lumMod val="50000"/>
                  </a:schemeClr>
                </a:solidFill>
                <a:latin typeface="微软雅黑" pitchFamily="34" charset="-122"/>
                <a:ea typeface="微软雅黑" pitchFamily="34" charset="-122"/>
              </a:rPr>
              <a:t>都可以支持</a:t>
            </a:r>
          </a:p>
        </p:txBody>
      </p:sp>
      <p:sp>
        <p:nvSpPr>
          <p:cNvPr id="30" name="Copyright Notice"/>
          <p:cNvSpPr>
            <a:spLocks/>
          </p:cNvSpPr>
          <p:nvPr/>
        </p:nvSpPr>
        <p:spPr bwMode="auto">
          <a:xfrm>
            <a:off x="155474" y="5821062"/>
            <a:ext cx="229403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3.6.4 </a:t>
            </a:r>
            <a:r>
              <a:rPr lang="zh-CN" altLang="en-US" sz="2400" b="1" cap="small" dirty="0">
                <a:solidFill>
                  <a:srgbClr val="00C3D9"/>
                </a:solidFill>
                <a:latin typeface="微软雅黑" panose="020B0503020204020204" pitchFamily="34" charset="-122"/>
                <a:ea typeface="微软雅黑" panose="020B0503020204020204" pitchFamily="34" charset="-122"/>
              </a:rPr>
              <a:t>故障处理</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31" name="矩形 30"/>
          <p:cNvSpPr/>
          <p:nvPr/>
        </p:nvSpPr>
        <p:spPr>
          <a:xfrm>
            <a:off x="609310" y="6345236"/>
            <a:ext cx="9360494" cy="369332"/>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正常使用时不应出错，若运行时遇到不可恢复的系统错误也必须保证数据库的完好无损</a:t>
            </a:r>
            <a:r>
              <a:rPr lang="zh-CN" altLang="zh-CN" dirty="0">
                <a:solidFill>
                  <a:schemeClr val="bg1">
                    <a:lumMod val="50000"/>
                  </a:schemeClr>
                </a:solidFill>
                <a:latin typeface="微软雅黑" pitchFamily="34" charset="-122"/>
                <a:ea typeface="微软雅黑" pitchFamily="34" charset="-122"/>
              </a:rPr>
              <a:t>。</a:t>
            </a:r>
          </a:p>
        </p:txBody>
      </p:sp>
      <p:grpSp>
        <p:nvGrpSpPr>
          <p:cNvPr id="11" name="组合 10">
            <a:extLst>
              <a:ext uri="{FF2B5EF4-FFF2-40B4-BE49-F238E27FC236}">
                <a16:creationId xmlns:a16="http://schemas.microsoft.com/office/drawing/2014/main" id="{D77DE9E6-0796-46B5-8896-12EF1ABEB780}"/>
              </a:ext>
            </a:extLst>
          </p:cNvPr>
          <p:cNvGrpSpPr/>
          <p:nvPr/>
        </p:nvGrpSpPr>
        <p:grpSpPr>
          <a:xfrm>
            <a:off x="4059633" y="145020"/>
            <a:ext cx="4038757" cy="710452"/>
            <a:chOff x="3879320" y="484463"/>
            <a:chExt cx="4038757" cy="710452"/>
          </a:xfrm>
        </p:grpSpPr>
        <p:sp>
          <p:nvSpPr>
            <p:cNvPr id="12" name="椭圆 11">
              <a:extLst>
                <a:ext uri="{FF2B5EF4-FFF2-40B4-BE49-F238E27FC236}">
                  <a16:creationId xmlns:a16="http://schemas.microsoft.com/office/drawing/2014/main" id="{047347B0-ADCF-4182-8777-F9359E447238}"/>
                </a:ext>
              </a:extLst>
            </p:cNvPr>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3" name="Copyright Notice">
              <a:extLst>
                <a:ext uri="{FF2B5EF4-FFF2-40B4-BE49-F238E27FC236}">
                  <a16:creationId xmlns:a16="http://schemas.microsoft.com/office/drawing/2014/main" id="{E1417E4B-B270-42BD-B9F5-D4F3249F99B2}"/>
                </a:ext>
              </a:extLst>
            </p:cNvPr>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非功能需求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EBB3D288-90A1-4A9D-A851-2C6A541B928B}"/>
              </a:ext>
            </a:extLst>
          </p:cNvPr>
          <p:cNvGrpSpPr/>
          <p:nvPr/>
        </p:nvGrpSpPr>
        <p:grpSpPr>
          <a:xfrm>
            <a:off x="2230590" y="938253"/>
            <a:ext cx="7322890" cy="76200"/>
            <a:chOff x="2424953" y="1238297"/>
            <a:chExt cx="7322890" cy="76200"/>
          </a:xfrm>
        </p:grpSpPr>
        <p:sp>
          <p:nvSpPr>
            <p:cNvPr id="15" name="Rectangle 13">
              <a:extLst>
                <a:ext uri="{FF2B5EF4-FFF2-40B4-BE49-F238E27FC236}">
                  <a16:creationId xmlns:a16="http://schemas.microsoft.com/office/drawing/2014/main" id="{57E23FCC-92D9-46F5-8C61-6A096787B88C}"/>
                </a:ext>
              </a:extLst>
            </p:cNvPr>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4">
              <a:extLst>
                <a:ext uri="{FF2B5EF4-FFF2-40B4-BE49-F238E27FC236}">
                  <a16:creationId xmlns:a16="http://schemas.microsoft.com/office/drawing/2014/main" id="{17CA33F0-50FB-41E0-A004-9E21C0E6CD34}"/>
                </a:ext>
              </a:extLst>
            </p:cNvPr>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5">
              <a:extLst>
                <a:ext uri="{FF2B5EF4-FFF2-40B4-BE49-F238E27FC236}">
                  <a16:creationId xmlns:a16="http://schemas.microsoft.com/office/drawing/2014/main" id="{DA756CCF-2989-4DF4-8F5B-ECD42035BD7C}"/>
                </a:ext>
              </a:extLst>
            </p:cNvPr>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8" name="Rectangle 16">
              <a:extLst>
                <a:ext uri="{FF2B5EF4-FFF2-40B4-BE49-F238E27FC236}">
                  <a16:creationId xmlns:a16="http://schemas.microsoft.com/office/drawing/2014/main" id="{50E0CF71-F54B-4D33-B93A-12AC3E640A0A}"/>
                </a:ext>
              </a:extLst>
            </p:cNvPr>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9" name="Rectangle 17">
              <a:extLst>
                <a:ext uri="{FF2B5EF4-FFF2-40B4-BE49-F238E27FC236}">
                  <a16:creationId xmlns:a16="http://schemas.microsoft.com/office/drawing/2014/main" id="{BE5D2A7B-93D7-4F22-A74F-2F6C7C2D8094}"/>
                </a:ext>
              </a:extLst>
            </p:cNvPr>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825688" y="459081"/>
            <a:ext cx="272871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分析模型</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33761" y="1078512"/>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2" name="矩形 31"/>
          <p:cNvSpPr/>
          <p:nvPr/>
        </p:nvSpPr>
        <p:spPr>
          <a:xfrm>
            <a:off x="55160" y="1435063"/>
            <a:ext cx="3310522" cy="837793"/>
          </a:xfrm>
          <a:prstGeom prst="rect">
            <a:avLst/>
          </a:prstGeom>
        </p:spPr>
        <p:txBody>
          <a:bodyPr wrap="non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3.7.1</a:t>
            </a:r>
            <a:r>
              <a:rPr lang="zh-CN" altLang="zh-CN" sz="2800" b="1" cap="small" dirty="0">
                <a:solidFill>
                  <a:srgbClr val="00C3D9"/>
                </a:solidFill>
                <a:latin typeface="微软雅黑" panose="020B0503020204020204" pitchFamily="34" charset="-122"/>
                <a:ea typeface="微软雅黑" panose="020B0503020204020204" pitchFamily="34" charset="-122"/>
              </a:rPr>
              <a:t>系统流程图</a:t>
            </a:r>
          </a:p>
        </p:txBody>
      </p:sp>
      <p:pic>
        <p:nvPicPr>
          <p:cNvPr id="33" name="图片 32"/>
          <p:cNvPicPr/>
          <p:nvPr/>
        </p:nvPicPr>
        <p:blipFill>
          <a:blip r:embed="rId3">
            <a:extLst>
              <a:ext uri="{28A0092B-C50C-407E-A947-70E740481C1C}">
                <a14:useLocalDpi xmlns:a14="http://schemas.microsoft.com/office/drawing/2010/main" val="0"/>
              </a:ext>
            </a:extLst>
          </a:blip>
          <a:stretch>
            <a:fillRect/>
          </a:stretch>
        </p:blipFill>
        <p:spPr>
          <a:xfrm>
            <a:off x="3435921" y="1435063"/>
            <a:ext cx="4404500" cy="5408736"/>
          </a:xfrm>
          <a:prstGeom prst="rect">
            <a:avLst/>
          </a:prstGeom>
        </p:spPr>
      </p:pic>
      <p:sp>
        <p:nvSpPr>
          <p:cNvPr id="12" name="椭圆 11">
            <a:extLst>
              <a:ext uri="{FF2B5EF4-FFF2-40B4-BE49-F238E27FC236}">
                <a16:creationId xmlns:a16="http://schemas.microsoft.com/office/drawing/2014/main" id="{EBCF72F3-26C5-486B-AA98-12D105FDF109}"/>
              </a:ext>
            </a:extLst>
          </p:cNvPr>
          <p:cNvSpPr/>
          <p:nvPr/>
        </p:nvSpPr>
        <p:spPr>
          <a:xfrm>
            <a:off x="3545420" y="368060"/>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5</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25637" y="-828"/>
            <a:ext cx="3281585" cy="83779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3.7.2 </a:t>
            </a:r>
            <a:r>
              <a:rPr lang="zh-CN" altLang="en-US" sz="2800" b="1" cap="small" dirty="0">
                <a:solidFill>
                  <a:srgbClr val="00C3D9"/>
                </a:solidFill>
                <a:latin typeface="微软雅黑" panose="020B0503020204020204" pitchFamily="34" charset="-122"/>
                <a:ea typeface="微软雅黑" panose="020B0503020204020204" pitchFamily="34" charset="-122"/>
              </a:rPr>
              <a:t>数据字典</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stretch>
            <a:fillRect/>
          </a:stretch>
        </p:blipFill>
        <p:spPr>
          <a:xfrm>
            <a:off x="217140" y="635714"/>
            <a:ext cx="5758180" cy="1718945"/>
          </a:xfrm>
          <a:prstGeom prst="rect">
            <a:avLst/>
          </a:prstGeom>
        </p:spPr>
      </p:pic>
      <p:pic>
        <p:nvPicPr>
          <p:cNvPr id="37" name="图片 36"/>
          <p:cNvPicPr/>
          <p:nvPr/>
        </p:nvPicPr>
        <p:blipFill>
          <a:blip r:embed="rId4"/>
          <a:stretch>
            <a:fillRect/>
          </a:stretch>
        </p:blipFill>
        <p:spPr>
          <a:xfrm>
            <a:off x="217140" y="2614381"/>
            <a:ext cx="5738720" cy="2190884"/>
          </a:xfrm>
          <a:prstGeom prst="rect">
            <a:avLst/>
          </a:prstGeom>
        </p:spPr>
      </p:pic>
      <p:pic>
        <p:nvPicPr>
          <p:cNvPr id="38" name="图片 37"/>
          <p:cNvPicPr/>
          <p:nvPr/>
        </p:nvPicPr>
        <p:blipFill>
          <a:blip r:embed="rId5"/>
          <a:stretch>
            <a:fillRect/>
          </a:stretch>
        </p:blipFill>
        <p:spPr>
          <a:xfrm>
            <a:off x="217140" y="5128529"/>
            <a:ext cx="5758180" cy="1095344"/>
          </a:xfrm>
          <a:prstGeom prst="rect">
            <a:avLst/>
          </a:prstGeom>
        </p:spPr>
      </p:pic>
      <p:pic>
        <p:nvPicPr>
          <p:cNvPr id="41" name="图片 40"/>
          <p:cNvPicPr/>
          <p:nvPr/>
        </p:nvPicPr>
        <p:blipFill>
          <a:blip r:embed="rId6"/>
          <a:stretch>
            <a:fillRect/>
          </a:stretch>
        </p:blipFill>
        <p:spPr>
          <a:xfrm>
            <a:off x="6317386" y="1495186"/>
            <a:ext cx="4305300" cy="857250"/>
          </a:xfrm>
          <a:prstGeom prst="rect">
            <a:avLst/>
          </a:prstGeom>
        </p:spPr>
      </p:pic>
      <p:pic>
        <p:nvPicPr>
          <p:cNvPr id="42" name="图片 41"/>
          <p:cNvPicPr/>
          <p:nvPr/>
        </p:nvPicPr>
        <p:blipFill>
          <a:blip r:embed="rId7"/>
          <a:stretch>
            <a:fillRect/>
          </a:stretch>
        </p:blipFill>
        <p:spPr>
          <a:xfrm>
            <a:off x="6317386" y="3890865"/>
            <a:ext cx="4743450" cy="914400"/>
          </a:xfrm>
          <a:prstGeom prst="rect">
            <a:avLst/>
          </a:prstGeom>
        </p:spPr>
      </p:pic>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45279"/>
            <a:ext cx="2854295"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3.7.3 ER</a:t>
            </a:r>
            <a:r>
              <a:rPr lang="zh-CN" altLang="en-US" sz="2800" b="1" cap="small" dirty="0">
                <a:solidFill>
                  <a:srgbClr val="00C3D9"/>
                </a:solidFill>
                <a:latin typeface="微软雅黑" panose="020B0503020204020204" pitchFamily="34" charset="-122"/>
                <a:ea typeface="微软雅黑" panose="020B0503020204020204" pitchFamily="34" charset="-122"/>
              </a:rPr>
              <a:t>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F0CABA5-1041-4E8E-884C-EAB8F4A01A05}"/>
              </a:ext>
            </a:extLst>
          </p:cNvPr>
          <p:cNvPicPr>
            <a:picLocks noChangeAspect="1"/>
          </p:cNvPicPr>
          <p:nvPr/>
        </p:nvPicPr>
        <p:blipFill>
          <a:blip r:embed="rId3"/>
          <a:stretch>
            <a:fillRect/>
          </a:stretch>
        </p:blipFill>
        <p:spPr>
          <a:xfrm>
            <a:off x="3487298" y="0"/>
            <a:ext cx="5215816" cy="6859588"/>
          </a:xfrm>
          <a:prstGeom prst="rect">
            <a:avLst/>
          </a:prstGeom>
        </p:spPr>
      </p:pic>
    </p:spTree>
    <p:extLst>
      <p:ext uri="{BB962C8B-B14F-4D97-AF65-F5344CB8AC3E}">
        <p14:creationId xmlns:p14="http://schemas.microsoft.com/office/powerpoint/2010/main" val="27355905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 y="145279"/>
            <a:ext cx="3537959"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3.7.4 </a:t>
            </a:r>
            <a:r>
              <a:rPr lang="zh-CN" altLang="en-US" sz="2800" b="1" cap="small" dirty="0">
                <a:solidFill>
                  <a:srgbClr val="00C3D9"/>
                </a:solidFill>
                <a:latin typeface="微软雅黑" panose="020B0503020204020204" pitchFamily="34" charset="-122"/>
                <a:ea typeface="微软雅黑" panose="020B0503020204020204" pitchFamily="34" charset="-122"/>
              </a:rPr>
              <a:t>数据流程图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790180" y="1185181"/>
            <a:ext cx="6712886" cy="4625958"/>
          </a:xfrm>
          <a:prstGeom prst="rect">
            <a:avLst/>
          </a:prstGeom>
        </p:spPr>
      </p:pic>
    </p:spTree>
    <p:extLst>
      <p:ext uri="{BB962C8B-B14F-4D97-AF65-F5344CB8AC3E}">
        <p14:creationId xmlns:p14="http://schemas.microsoft.com/office/powerpoint/2010/main" val="221346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D</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总体设计＋详细设计</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4131" y="444122"/>
            <a:ext cx="2859416" cy="710452"/>
            <a:chOff x="3879320" y="484463"/>
            <a:chExt cx="2859416"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757887" y="529973"/>
              <a:ext cx="198084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2831544"/>
          </a:xfrm>
          <a:prstGeom prst="rect">
            <a:avLst/>
          </a:prstGeom>
          <a:noFill/>
        </p:spPr>
        <p:txBody>
          <a:bodyPr wrap="square" rtlCol="0">
            <a:spAutoFit/>
          </a:bodyPr>
          <a:lstStyle/>
          <a:p>
            <a:r>
              <a:rPr lang="zh-CN" altLang="zh-CN" sz="2000" dirty="0">
                <a:solidFill>
                  <a:schemeClr val="tx1">
                    <a:lumMod val="50000"/>
                    <a:lumOff val="50000"/>
                  </a:schemeClr>
                </a:solidFill>
                <a:latin typeface="微软雅黑" pitchFamily="34" charset="-122"/>
                <a:ea typeface="微软雅黑" pitchFamily="34" charset="-122"/>
              </a:rPr>
              <a:t>本阶段要在系统需求的基础上，对项目做进一步的总体说明，它主要解决一下三方面的问题：</a:t>
            </a:r>
          </a:p>
          <a:p>
            <a:r>
              <a:rPr lang="en-US" altLang="zh-CN" sz="2000" dirty="0">
                <a:solidFill>
                  <a:srgbClr val="FF0000"/>
                </a:solidFill>
                <a:latin typeface="微软雅黑" pitchFamily="34" charset="-122"/>
                <a:ea typeface="微软雅黑" pitchFamily="34" charset="-122"/>
              </a:rPr>
              <a:t>A</a:t>
            </a:r>
            <a:r>
              <a:rPr lang="zh-CN" altLang="zh-CN" sz="2000" dirty="0">
                <a:solidFill>
                  <a:srgbClr val="FF0000"/>
                </a:solidFill>
                <a:latin typeface="微软雅黑" pitchFamily="34" charset="-122"/>
                <a:ea typeface="微软雅黑" pitchFamily="34" charset="-122"/>
              </a:rPr>
              <a:t>．确定软件的结构</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有哪几个模块组成</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调用关系，各模块间的接口。</a:t>
            </a:r>
          </a:p>
          <a:p>
            <a:r>
              <a:rPr lang="en-US" altLang="zh-CN" sz="2000" dirty="0">
                <a:solidFill>
                  <a:srgbClr val="FF0000"/>
                </a:solidFill>
                <a:latin typeface="微软雅黑" pitchFamily="34" charset="-122"/>
                <a:ea typeface="微软雅黑" pitchFamily="34" charset="-122"/>
              </a:rPr>
              <a:t>B</a:t>
            </a:r>
            <a:r>
              <a:rPr lang="zh-CN" altLang="zh-CN" sz="2000" dirty="0">
                <a:solidFill>
                  <a:srgbClr val="FF0000"/>
                </a:solidFill>
                <a:latin typeface="微软雅黑" pitchFamily="34" charset="-122"/>
                <a:ea typeface="微软雅黑" pitchFamily="34" charset="-122"/>
              </a:rPr>
              <a:t>．硬件端口分配设计</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确定</a:t>
            </a:r>
            <a:r>
              <a:rPr lang="en-US" altLang="zh-CN" sz="2000" dirty="0">
                <a:solidFill>
                  <a:schemeClr val="tx1">
                    <a:lumMod val="50000"/>
                    <a:lumOff val="50000"/>
                  </a:schemeClr>
                </a:solidFill>
                <a:latin typeface="微软雅黑" pitchFamily="34" charset="-122"/>
                <a:ea typeface="微软雅黑" pitchFamily="34" charset="-122"/>
              </a:rPr>
              <a:t>IO</a:t>
            </a:r>
            <a:r>
              <a:rPr lang="zh-CN" altLang="zh-CN" sz="2000" dirty="0">
                <a:solidFill>
                  <a:schemeClr val="tx1">
                    <a:lumMod val="50000"/>
                    <a:lumOff val="50000"/>
                  </a:schemeClr>
                </a:solidFill>
                <a:latin typeface="微软雅黑" pitchFamily="34" charset="-122"/>
                <a:ea typeface="微软雅黑" pitchFamily="34" charset="-122"/>
              </a:rPr>
              <a:t>端口、和外设之间的资源分配。</a:t>
            </a:r>
          </a:p>
          <a:p>
            <a:r>
              <a:rPr lang="en-US" altLang="zh-CN" sz="2000" dirty="0">
                <a:solidFill>
                  <a:srgbClr val="FF0000"/>
                </a:solidFill>
                <a:latin typeface="微软雅黑" pitchFamily="34" charset="-122"/>
                <a:ea typeface="微软雅黑" pitchFamily="34" charset="-122"/>
              </a:rPr>
              <a:t>C</a:t>
            </a:r>
            <a:r>
              <a:rPr lang="zh-CN" altLang="zh-CN" sz="2000" dirty="0">
                <a:solidFill>
                  <a:srgbClr val="FF0000"/>
                </a:solidFill>
                <a:latin typeface="微软雅黑" pitchFamily="34" charset="-122"/>
                <a:ea typeface="微软雅黑" pitchFamily="34" charset="-122"/>
              </a:rPr>
              <a:t>．文档的书写</a:t>
            </a:r>
          </a:p>
          <a:p>
            <a:endParaRPr lang="zh-CN" altLang="en-US" sz="18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8" name="矩形 17"/>
          <p:cNvSpPr/>
          <p:nvPr/>
        </p:nvSpPr>
        <p:spPr>
          <a:xfrm>
            <a:off x="105289" y="117159"/>
            <a:ext cx="2646878" cy="830997"/>
          </a:xfrm>
          <a:prstGeom prst="rect">
            <a:avLst/>
          </a:prstGeom>
        </p:spPr>
        <p:txBody>
          <a:bodyPr wrap="none">
            <a:spAutoFit/>
          </a:bodyPr>
          <a:lstStyle/>
          <a:p>
            <a:r>
              <a:rPr lang="zh-CN" altLang="en-US" sz="4800" b="1" dirty="0">
                <a:solidFill>
                  <a:srgbClr val="00C3D9"/>
                </a:solidFill>
                <a:latin typeface="微软雅黑" pitchFamily="34" charset="-122"/>
                <a:ea typeface="微软雅黑" pitchFamily="34" charset="-122"/>
              </a:rPr>
              <a:t>总体设计</a:t>
            </a:r>
            <a:endParaRPr lang="zh-CN" altLang="en-US" sz="4800" dirty="0"/>
          </a:p>
        </p:txBody>
      </p:sp>
    </p:spTree>
    <p:extLst>
      <p:ext uri="{BB962C8B-B14F-4D97-AF65-F5344CB8AC3E}">
        <p14:creationId xmlns:p14="http://schemas.microsoft.com/office/powerpoint/2010/main" val="8332789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078119" y="291068"/>
            <a:ext cx="291234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4.1</a:t>
            </a:r>
            <a:r>
              <a:rPr lang="zh-CN" altLang="en-US" sz="3600" b="1" cap="small" dirty="0">
                <a:solidFill>
                  <a:srgbClr val="00C3D9"/>
                </a:solidFill>
                <a:latin typeface="微软雅黑" panose="020B0503020204020204" pitchFamily="34" charset="-122"/>
                <a:ea typeface="微软雅黑" panose="020B0503020204020204" pitchFamily="34" charset="-122"/>
              </a:rPr>
              <a:t>设计思路</a:t>
            </a:r>
            <a:endParaRPr lang="en-US" sz="3600" b="1" cap="small" dirty="0">
              <a:solidFill>
                <a:srgbClr val="00C3D9"/>
              </a:solidFill>
              <a:latin typeface="微软雅黑" panose="020B0503020204020204" pitchFamily="34" charset="-122"/>
              <a:ea typeface="微软雅黑" panose="020B0503020204020204" pitchFamily="34" charset="-122"/>
            </a:endParaRPr>
          </a:p>
        </p:txBody>
      </p:sp>
      <p:pic>
        <p:nvPicPr>
          <p:cNvPr id="25" name="图片 24"/>
          <p:cNvPicPr/>
          <p:nvPr/>
        </p:nvPicPr>
        <p:blipFill>
          <a:blip r:embed="rId3"/>
          <a:stretch>
            <a:fillRect/>
          </a:stretch>
        </p:blipFill>
        <p:spPr>
          <a:xfrm>
            <a:off x="2428315" y="1690830"/>
            <a:ext cx="6445390" cy="4437950"/>
          </a:xfrm>
          <a:prstGeom prst="rect">
            <a:avLst/>
          </a:prstGeom>
        </p:spPr>
      </p:pic>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655392" y="1690830"/>
            <a:ext cx="1587038"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流程图</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122200" y="338023"/>
            <a:ext cx="373993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41899" y="1723547"/>
            <a:ext cx="33187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4.2.1</a:t>
            </a:r>
            <a:r>
              <a:rPr lang="zh-CN" altLang="en-US" sz="3600" b="1" cap="small" dirty="0">
                <a:solidFill>
                  <a:srgbClr val="00C3D9"/>
                </a:solidFill>
                <a:latin typeface="微软雅黑" panose="020B0503020204020204" pitchFamily="34" charset="-122"/>
                <a:ea typeface="微软雅黑" panose="020B0503020204020204" pitchFamily="34" charset="-122"/>
              </a:rPr>
              <a:t>用户接口</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55132271"/>
              </p:ext>
            </p:extLst>
          </p:nvPr>
        </p:nvGraphicFramePr>
        <p:xfrm>
          <a:off x="1502007" y="2810676"/>
          <a:ext cx="9785724" cy="1828800"/>
        </p:xfrm>
        <a:graphic>
          <a:graphicData uri="http://schemas.openxmlformats.org/drawingml/2006/table">
            <a:tbl>
              <a:tblPr firstRow="1" firstCol="1" bandRow="1"/>
              <a:tblGrid>
                <a:gridCol w="3315336">
                  <a:extLst>
                    <a:ext uri="{9D8B030D-6E8A-4147-A177-3AD203B41FA5}">
                      <a16:colId xmlns:a16="http://schemas.microsoft.com/office/drawing/2014/main" val="20000"/>
                    </a:ext>
                  </a:extLst>
                </a:gridCol>
                <a:gridCol w="2881592">
                  <a:extLst>
                    <a:ext uri="{9D8B030D-6E8A-4147-A177-3AD203B41FA5}">
                      <a16:colId xmlns:a16="http://schemas.microsoft.com/office/drawing/2014/main" val="20001"/>
                    </a:ext>
                  </a:extLst>
                </a:gridCol>
                <a:gridCol w="3588796">
                  <a:extLst>
                    <a:ext uri="{9D8B030D-6E8A-4147-A177-3AD203B41FA5}">
                      <a16:colId xmlns:a16="http://schemas.microsoft.com/office/drawing/2014/main" val="20002"/>
                    </a:ext>
                  </a:extLst>
                </a:gridCol>
              </a:tblGrid>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语法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信息回复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开始游戏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进入游戏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gn="just">
                        <a:spcAft>
                          <a:spcPts val="0"/>
                        </a:spcAft>
                      </a:pP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查询排行榜</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出现排行榜内容</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返回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返回上级菜单或主界面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indent="127000" algn="just" defTabSz="1219170" rtl="0" eaLnBrk="1" latinLnBrk="0" hangingPunct="1">
                        <a:spcAft>
                          <a:spcPts val="0"/>
                        </a:spcAft>
                      </a:pPr>
                      <a:r>
                        <a:rPr lang="zh-CN" sz="2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游戏内各类操作命令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游戏内功能选择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161379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337887"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4.2.2 </a:t>
            </a:r>
            <a:r>
              <a:rPr lang="zh-CN" altLang="en-US" sz="3200" b="1" cap="small" dirty="0">
                <a:solidFill>
                  <a:srgbClr val="00C3D9"/>
                </a:solidFill>
                <a:latin typeface="微软雅黑" panose="020B0503020204020204" pitchFamily="34" charset="-122"/>
                <a:ea typeface="微软雅黑" panose="020B0503020204020204" pitchFamily="34" charset="-122"/>
              </a:rPr>
              <a:t>硬件接口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10" y="1337549"/>
            <a:ext cx="316697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4.2.3 </a:t>
            </a:r>
            <a:r>
              <a:rPr lang="zh-CN" altLang="en-US" sz="3200" b="1" cap="small" dirty="0">
                <a:solidFill>
                  <a:srgbClr val="00C3D9"/>
                </a:solidFill>
                <a:latin typeface="微软雅黑" panose="020B0503020204020204" pitchFamily="34" charset="-122"/>
                <a:ea typeface="微软雅黑" panose="020B0503020204020204" pitchFamily="34" charset="-122"/>
              </a:rPr>
              <a:t>软件接口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2544749"/>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外部接口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7" name="Copyright Notice"/>
          <p:cNvSpPr>
            <a:spLocks/>
          </p:cNvSpPr>
          <p:nvPr/>
        </p:nvSpPr>
        <p:spPr bwMode="auto">
          <a:xfrm>
            <a:off x="114610" y="3775812"/>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内部接口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20" name="矩形 19"/>
          <p:cNvSpPr/>
          <p:nvPr/>
        </p:nvSpPr>
        <p:spPr>
          <a:xfrm>
            <a:off x="251304" y="2017251"/>
            <a:ext cx="1467068"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微信小程序</a:t>
            </a:r>
            <a:endParaRPr lang="zh-CN" altLang="en-US" sz="2000" dirty="0"/>
          </a:p>
        </p:txBody>
      </p:sp>
      <p:sp>
        <p:nvSpPr>
          <p:cNvPr id="21" name="矩形 20"/>
          <p:cNvSpPr/>
          <p:nvPr/>
        </p:nvSpPr>
        <p:spPr>
          <a:xfrm>
            <a:off x="543692" y="3230012"/>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5" name="矩形 4"/>
          <p:cNvSpPr/>
          <p:nvPr/>
        </p:nvSpPr>
        <p:spPr>
          <a:xfrm>
            <a:off x="0" y="4729648"/>
            <a:ext cx="6092825" cy="707886"/>
          </a:xfrm>
          <a:prstGeom prst="rect">
            <a:avLst/>
          </a:prstGeom>
        </p:spPr>
        <p:txBody>
          <a:bodyPr>
            <a:spAutoFit/>
          </a:bodyPr>
          <a:lstStyle/>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系统内部与数据库接口为</a:t>
            </a:r>
            <a:r>
              <a:rPr lang="en-US" altLang="zh-CN" sz="2000" dirty="0" err="1">
                <a:solidFill>
                  <a:schemeClr val="tx1">
                    <a:lumMod val="50000"/>
                    <a:lumOff val="50000"/>
                  </a:schemeClr>
                </a:solidFill>
                <a:latin typeface="微软雅黑" pitchFamily="34" charset="-122"/>
                <a:ea typeface="微软雅黑" pitchFamily="34" charset="-122"/>
              </a:rPr>
              <a:t>localStorage</a:t>
            </a:r>
            <a:endParaRPr lang="en-US" altLang="zh-CN" sz="2000" dirty="0">
              <a:solidFill>
                <a:schemeClr val="tx1">
                  <a:lumMod val="50000"/>
                  <a:lumOff val="50000"/>
                </a:schemeClr>
              </a:solidFill>
              <a:latin typeface="微软雅黑" pitchFamily="34" charset="-122"/>
              <a:ea typeface="微软雅黑" pitchFamily="34" charset="-122"/>
            </a:endParaRPr>
          </a:p>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客户端通过配置数据源与服务器建立连接</a:t>
            </a:r>
          </a:p>
        </p:txBody>
      </p:sp>
    </p:spTree>
    <p:extLst>
      <p:ext uri="{BB962C8B-B14F-4D97-AF65-F5344CB8AC3E}">
        <p14:creationId xmlns:p14="http://schemas.microsoft.com/office/powerpoint/2010/main" val="3069155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A</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项目计划</a:t>
            </a:r>
          </a:p>
        </p:txBody>
      </p:sp>
    </p:spTree>
    <p:extLst>
      <p:ext uri="{BB962C8B-B14F-4D97-AF65-F5344CB8AC3E}">
        <p14:creationId xmlns:p14="http://schemas.microsoft.com/office/powerpoint/2010/main" val="998219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24" name="Copyright Notice"/>
          <p:cNvSpPr>
            <a:spLocks/>
          </p:cNvSpPr>
          <p:nvPr/>
        </p:nvSpPr>
        <p:spPr bwMode="auto">
          <a:xfrm>
            <a:off x="4139947" y="166892"/>
            <a:ext cx="288469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a:t>
            </a:r>
            <a:r>
              <a:rPr lang="zh-CN" altLang="en-US" sz="3600" b="1" cap="small" dirty="0">
                <a:solidFill>
                  <a:srgbClr val="00C3D9"/>
                </a:solidFill>
                <a:latin typeface="微软雅黑" panose="020B0503020204020204" pitchFamily="34" charset="-122"/>
                <a:ea typeface="微软雅黑" panose="020B0503020204020204" pitchFamily="34" charset="-122"/>
              </a:rPr>
              <a:t>模块设计</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313011" y="855972"/>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6" name="Copyright Notice"/>
          <p:cNvSpPr>
            <a:spLocks/>
          </p:cNvSpPr>
          <p:nvPr/>
        </p:nvSpPr>
        <p:spPr bwMode="auto">
          <a:xfrm>
            <a:off x="99467" y="1030385"/>
            <a:ext cx="324960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4.3.1</a:t>
            </a:r>
            <a:r>
              <a:rPr lang="zh-CN" altLang="en-US" sz="3200" b="1" cap="small" dirty="0">
                <a:solidFill>
                  <a:srgbClr val="00C3D9"/>
                </a:solidFill>
                <a:latin typeface="微软雅黑" panose="020B0503020204020204" pitchFamily="34" charset="-122"/>
                <a:ea typeface="微软雅黑" panose="020B0503020204020204" pitchFamily="34" charset="-122"/>
              </a:rPr>
              <a:t>各模块概述</a:t>
            </a:r>
            <a:endParaRPr lang="en-US" sz="3200" b="1" cap="small" dirty="0">
              <a:solidFill>
                <a:srgbClr val="00C3D9"/>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3285718" y="1181953"/>
            <a:ext cx="6740248" cy="5607966"/>
          </a:xfrm>
          <a:prstGeom prst="rect">
            <a:avLst/>
          </a:prstGeom>
        </p:spPr>
      </p:pic>
    </p:spTree>
    <p:extLst>
      <p:ext uri="{BB962C8B-B14F-4D97-AF65-F5344CB8AC3E}">
        <p14:creationId xmlns:p14="http://schemas.microsoft.com/office/powerpoint/2010/main" val="3059783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16" name="Copyright Notice"/>
          <p:cNvSpPr>
            <a:spLocks/>
          </p:cNvSpPr>
          <p:nvPr/>
        </p:nvSpPr>
        <p:spPr bwMode="auto">
          <a:xfrm>
            <a:off x="65283" y="201443"/>
            <a:ext cx="486563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4.3.2 </a:t>
            </a:r>
            <a:r>
              <a:rPr lang="zh-CN" altLang="en-US" sz="3600" b="1" cap="small" dirty="0">
                <a:solidFill>
                  <a:srgbClr val="00C3D9"/>
                </a:solidFill>
                <a:latin typeface="微软雅黑" panose="020B0503020204020204" pitchFamily="34" charset="-122"/>
                <a:ea typeface="微软雅黑" panose="020B0503020204020204" pitchFamily="34" charset="-122"/>
              </a:rPr>
              <a:t>运行模块的组成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791976" y="1422026"/>
            <a:ext cx="10188192" cy="3539430"/>
          </a:xfrm>
          <a:prstGeom prst="rect">
            <a:avLst/>
          </a:prstGeom>
        </p:spPr>
        <p:txBody>
          <a:bodyPr wrap="square">
            <a:spAutoFit/>
          </a:bodyPr>
          <a:lstStyle/>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系统分成几个相对独立的模块，但这些模块都进行集中式管理</a:t>
            </a:r>
            <a:r>
              <a:rPr lang="zh-CN" altLang="en-US" sz="2800" b="1" dirty="0">
                <a:solidFill>
                  <a:schemeClr val="tx1">
                    <a:lumMod val="50000"/>
                    <a:lumOff val="50000"/>
                  </a:schemeClr>
                </a:solidFill>
                <a:latin typeface="微软雅黑" pitchFamily="34" charset="-122"/>
                <a:ea typeface="微软雅黑" pitchFamily="34" charset="-122"/>
              </a:rPr>
              <a:t>。</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分层的模块划程序设计思想，整个系统采用模块化结构设计，作为应用程序有较强的课操作性和扩展性。</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zh-CN"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合理的数据流设计，在应用系统设计中，相对独立的模块间以数据流相互连接，使各模块间的耦合性较低，方便系统运行，提高系统的安全性。</a:t>
            </a:r>
          </a:p>
        </p:txBody>
      </p:sp>
    </p:spTree>
    <p:extLst>
      <p:ext uri="{BB962C8B-B14F-4D97-AF65-F5344CB8AC3E}">
        <p14:creationId xmlns:p14="http://schemas.microsoft.com/office/powerpoint/2010/main" val="42886674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27809" y="65848"/>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4.4</a:t>
            </a:r>
            <a:r>
              <a:rPr lang="zh-CN" altLang="en-US" sz="3600" b="1" dirty="0">
                <a:solidFill>
                  <a:srgbClr val="00C3D9"/>
                </a:solidFill>
                <a:latin typeface="微软雅黑" pitchFamily="34" charset="-122"/>
                <a:ea typeface="微软雅黑" pitchFamily="34" charset="-122"/>
              </a:rPr>
              <a:t>详细设计</a:t>
            </a:r>
            <a:endParaRPr lang="zh-CN" altLang="en-US" sz="3600" dirty="0"/>
          </a:p>
        </p:txBody>
      </p:sp>
      <p:sp>
        <p:nvSpPr>
          <p:cNvPr id="13" name="文本框 12"/>
          <p:cNvSpPr txBox="1"/>
          <p:nvPr/>
        </p:nvSpPr>
        <p:spPr>
          <a:xfrm>
            <a:off x="649477" y="1170775"/>
            <a:ext cx="428144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19" name="图片 18"/>
          <p:cNvPicPr/>
          <p:nvPr/>
        </p:nvPicPr>
        <p:blipFill>
          <a:blip r:embed="rId3"/>
          <a:stretch>
            <a:fillRect/>
          </a:stretch>
        </p:blipFill>
        <p:spPr>
          <a:xfrm>
            <a:off x="2201225" y="2070941"/>
            <a:ext cx="7067720" cy="4077933"/>
          </a:xfrm>
          <a:prstGeom prst="rect">
            <a:avLst/>
          </a:prstGeom>
        </p:spPr>
      </p:pic>
      <p:grpSp>
        <p:nvGrpSpPr>
          <p:cNvPr id="6" name="组合 5"/>
          <p:cNvGrpSpPr/>
          <p:nvPr/>
        </p:nvGrpSpPr>
        <p:grpSpPr>
          <a:xfrm>
            <a:off x="1710739" y="827177"/>
            <a:ext cx="7322890" cy="76200"/>
            <a:chOff x="2424953" y="1238297"/>
            <a:chExt cx="7322890" cy="76200"/>
          </a:xfrm>
        </p:grpSpPr>
        <p:sp>
          <p:nvSpPr>
            <p:cNvPr id="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05794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27287" y="358924"/>
            <a:ext cx="4025072"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179458" y="1517877"/>
            <a:ext cx="5765285" cy="3306050"/>
          </a:xfrm>
          <a:prstGeom prst="rect">
            <a:avLst/>
          </a:prstGeom>
        </p:spPr>
      </p:pic>
      <p:pic>
        <p:nvPicPr>
          <p:cNvPr id="7" name="图片 6"/>
          <p:cNvPicPr/>
          <p:nvPr/>
        </p:nvPicPr>
        <p:blipFill>
          <a:blip r:embed="rId4"/>
          <a:stretch>
            <a:fillRect/>
          </a:stretch>
        </p:blipFill>
        <p:spPr>
          <a:xfrm>
            <a:off x="5944743" y="1517876"/>
            <a:ext cx="5765285" cy="3306050"/>
          </a:xfrm>
          <a:prstGeom prst="rect">
            <a:avLst/>
          </a:prstGeom>
        </p:spPr>
      </p:pic>
    </p:spTree>
    <p:extLst>
      <p:ext uri="{BB962C8B-B14F-4D97-AF65-F5344CB8AC3E}">
        <p14:creationId xmlns:p14="http://schemas.microsoft.com/office/powerpoint/2010/main" val="4329299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9459" y="264920"/>
            <a:ext cx="419598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5" name="图片 4"/>
          <p:cNvPicPr/>
          <p:nvPr/>
        </p:nvPicPr>
        <p:blipFill>
          <a:blip r:embed="rId3"/>
          <a:stretch>
            <a:fillRect/>
          </a:stretch>
        </p:blipFill>
        <p:spPr>
          <a:xfrm>
            <a:off x="179458" y="1660849"/>
            <a:ext cx="5841899" cy="3292131"/>
          </a:xfrm>
          <a:prstGeom prst="rect">
            <a:avLst/>
          </a:prstGeom>
        </p:spPr>
      </p:pic>
      <p:pic>
        <p:nvPicPr>
          <p:cNvPr id="8" name="图片 7"/>
          <p:cNvPicPr/>
          <p:nvPr/>
        </p:nvPicPr>
        <p:blipFill>
          <a:blip r:embed="rId4"/>
          <a:stretch>
            <a:fillRect/>
          </a:stretch>
        </p:blipFill>
        <p:spPr>
          <a:xfrm>
            <a:off x="6278163" y="1660850"/>
            <a:ext cx="5450358" cy="3292132"/>
          </a:xfrm>
          <a:prstGeom prst="rect">
            <a:avLst/>
          </a:prstGeom>
        </p:spPr>
      </p:pic>
    </p:spTree>
    <p:extLst>
      <p:ext uri="{BB962C8B-B14F-4D97-AF65-F5344CB8AC3E}">
        <p14:creationId xmlns:p14="http://schemas.microsoft.com/office/powerpoint/2010/main" val="15889194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8" y="222191"/>
            <a:ext cx="305085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4.4.2HIPO</a:t>
            </a:r>
            <a:r>
              <a:rPr lang="zh-CN" altLang="en-US" sz="36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275521" y="1566880"/>
            <a:ext cx="4492422" cy="2744866"/>
          </a:xfrm>
          <a:prstGeom prst="rect">
            <a:avLst/>
          </a:prstGeom>
        </p:spPr>
      </p:pic>
      <p:pic>
        <p:nvPicPr>
          <p:cNvPr id="7" name="图片 6"/>
          <p:cNvPicPr/>
          <p:nvPr/>
        </p:nvPicPr>
        <p:blipFill>
          <a:blip r:embed="rId4"/>
          <a:stretch>
            <a:fillRect/>
          </a:stretch>
        </p:blipFill>
        <p:spPr>
          <a:xfrm>
            <a:off x="5374749" y="190139"/>
            <a:ext cx="6185879" cy="6479310"/>
          </a:xfrm>
          <a:prstGeom prst="rect">
            <a:avLst/>
          </a:prstGeom>
        </p:spPr>
      </p:pic>
    </p:spTree>
    <p:extLst>
      <p:ext uri="{BB962C8B-B14F-4D97-AF65-F5344CB8AC3E}">
        <p14:creationId xmlns:p14="http://schemas.microsoft.com/office/powerpoint/2010/main" val="3765122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41502" y="141917"/>
            <a:ext cx="599662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grpSp>
        <p:nvGrpSpPr>
          <p:cNvPr id="6" name="组合 5">
            <a:extLst>
              <a:ext uri="{FF2B5EF4-FFF2-40B4-BE49-F238E27FC236}">
                <a16:creationId xmlns:a16="http://schemas.microsoft.com/office/drawing/2014/main" id="{30F69264-B568-4393-8161-C37FDA8F0FF4}"/>
              </a:ext>
            </a:extLst>
          </p:cNvPr>
          <p:cNvGrpSpPr/>
          <p:nvPr/>
        </p:nvGrpSpPr>
        <p:grpSpPr>
          <a:xfrm>
            <a:off x="161584" y="1646711"/>
            <a:ext cx="3010824" cy="3970318"/>
            <a:chOff x="170915" y="811287"/>
            <a:chExt cx="3010824" cy="3970318"/>
          </a:xfrm>
        </p:grpSpPr>
        <p:sp>
          <p:nvSpPr>
            <p:cNvPr id="5" name="矩形: 圆角 4">
              <a:extLst>
                <a:ext uri="{FF2B5EF4-FFF2-40B4-BE49-F238E27FC236}">
                  <a16:creationId xmlns:a16="http://schemas.microsoft.com/office/drawing/2014/main" id="{C09DD165-8E59-4095-B6B8-80650F935D2D}"/>
                </a:ext>
              </a:extLst>
            </p:cNvPr>
            <p:cNvSpPr/>
            <p:nvPr/>
          </p:nvSpPr>
          <p:spPr>
            <a:xfrm>
              <a:off x="170915" y="811287"/>
              <a:ext cx="3010824" cy="3970318"/>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70915" y="811287"/>
              <a:ext cx="2760292" cy="3970318"/>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主界面</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全局变量：用户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Main(){</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While</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1.</a:t>
              </a:r>
              <a:r>
                <a:rPr lang="zh-CN" altLang="zh-CN" kern="100" dirty="0">
                  <a:latin typeface="等线" panose="02010600030101010101" pitchFamily="2" charset="-122"/>
                  <a:ea typeface="等线" panose="02010600030101010101" pitchFamily="2" charset="-122"/>
                  <a:cs typeface="Times New Roman" panose="02020603050405020304" pitchFamily="18" charset="0"/>
                </a:rPr>
                <a:t>新游戏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读取存档</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zh-CN" kern="100" dirty="0">
                  <a:latin typeface="等线" panose="02010600030101010101" pitchFamily="2" charset="-122"/>
                  <a:ea typeface="等线" panose="02010600030101010101" pitchFamily="2" charset="-122"/>
                  <a:cs typeface="Times New Roman" panose="02020603050405020304" pitchFamily="18" charset="0"/>
                </a:rPr>
                <a:t>排行榜</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4.</a:t>
              </a:r>
              <a:r>
                <a:rPr lang="zh-CN" altLang="zh-CN" kern="100" dirty="0">
                  <a:latin typeface="等线" panose="02010600030101010101" pitchFamily="2" charset="-122"/>
                  <a:ea typeface="等线" panose="02010600030101010101" pitchFamily="2" charset="-122"/>
                  <a:cs typeface="Times New Roman" panose="02020603050405020304" pitchFamily="18" charset="0"/>
                </a:rPr>
                <a:t>设置</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退出</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3" name="矩形 2"/>
          <p:cNvSpPr/>
          <p:nvPr/>
        </p:nvSpPr>
        <p:spPr>
          <a:xfrm>
            <a:off x="4475148" y="902705"/>
            <a:ext cx="5147417" cy="2064657"/>
          </a:xfrm>
          <a:prstGeom prst="rect">
            <a:avLst/>
          </a:prstGeom>
        </p:spPr>
        <p:txBody>
          <a:bodyPr wrap="square">
            <a:spAutoFit/>
          </a:bodyPr>
          <a:lstStyle/>
          <a:p>
            <a:pPr indent="126365"/>
            <a:r>
              <a:rPr lang="zh-CN" altLang="zh-CN" b="1" kern="100" dirty="0">
                <a:latin typeface="等线" panose="02010600030101010101" pitchFamily="2" charset="-122"/>
                <a:ea typeface="等线" panose="02010600030101010101" pitchFamily="2" charset="-122"/>
                <a:cs typeface="Times New Roman" panose="02020603050405020304" pitchFamily="18" charset="0"/>
              </a:rPr>
              <a:t>新游戏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126365"/>
            <a:r>
              <a:rPr lang="en-US" altLang="zh-CN" kern="100" dirty="0">
                <a:latin typeface="等线" panose="02010600030101010101" pitchFamily="2" charset="-122"/>
                <a:ea typeface="等线" panose="02010600030101010101" pitchFamily="2" charset="-122"/>
                <a:cs typeface="Times New Roman" panose="02020603050405020304" pitchFamily="18" charset="0"/>
              </a:rPr>
              <a:t>New(){</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游戏数据库操作（剧本号，势力号）</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3"/>
          <p:cNvSpPr/>
          <p:nvPr/>
        </p:nvSpPr>
        <p:spPr>
          <a:xfrm>
            <a:off x="4475148" y="3471248"/>
            <a:ext cx="7266774" cy="2031325"/>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读取游戏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Load(){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读取数据从服务器到本地（用户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包括所有存档数据</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存档号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选择存档（）</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加载存档到游戏数据库（存档号）</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E0EAEA18-BD9B-416E-B06F-4D6028579482}"/>
              </a:ext>
            </a:extLst>
          </p:cNvPr>
          <p:cNvSpPr/>
          <p:nvPr/>
        </p:nvSpPr>
        <p:spPr>
          <a:xfrm>
            <a:off x="4475147" y="3388340"/>
            <a:ext cx="6852215" cy="2228689"/>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077F7E90-2B03-44D4-ABF8-48E3331D5A4B}"/>
              </a:ext>
            </a:extLst>
          </p:cNvPr>
          <p:cNvSpPr/>
          <p:nvPr/>
        </p:nvSpPr>
        <p:spPr>
          <a:xfrm>
            <a:off x="4308591" y="902704"/>
            <a:ext cx="5147417" cy="2064658"/>
          </a:xfrm>
          <a:prstGeom prst="roundRect">
            <a:avLst>
              <a:gd name="adj" fmla="val 29321"/>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76331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7" y="222191"/>
            <a:ext cx="538019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sp>
        <p:nvSpPr>
          <p:cNvPr id="7" name="矩形 6"/>
          <p:cNvSpPr/>
          <p:nvPr/>
        </p:nvSpPr>
        <p:spPr>
          <a:xfrm>
            <a:off x="552628" y="1605377"/>
            <a:ext cx="6092825" cy="1477328"/>
          </a:xfrm>
          <a:prstGeom prst="rect">
            <a:avLst/>
          </a:prstGeom>
        </p:spPr>
        <p:txBody>
          <a:bodyPr>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排行榜</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err="1">
                <a:latin typeface="等线" panose="02010600030101010101" pitchFamily="2" charset="-122"/>
                <a:ea typeface="等线" panose="02010600030101010101" pitchFamily="2" charset="-122"/>
                <a:cs typeface="Times New Roman" panose="02020603050405020304" pitchFamily="18" charset="0"/>
              </a:rPr>
              <a:t>Phb</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列出玩家所在（用户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p:cNvSpPr/>
          <p:nvPr/>
        </p:nvSpPr>
        <p:spPr>
          <a:xfrm>
            <a:off x="5056262" y="1524286"/>
            <a:ext cx="6258369" cy="3416320"/>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Game(){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While(1){</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for(ID=1;ID&lt;=MAXID;ID++){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if(AI)</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AIAUTO();</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Else if(Player)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Save();</a:t>
            </a: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id="{A03BA058-ECDC-4501-9D5F-76F9776789C2}"/>
              </a:ext>
            </a:extLst>
          </p:cNvPr>
          <p:cNvSpPr/>
          <p:nvPr/>
        </p:nvSpPr>
        <p:spPr>
          <a:xfrm>
            <a:off x="773144" y="1500362"/>
            <a:ext cx="3341655" cy="1754155"/>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4E65CADA-02C0-44A5-AB4B-CC526DF43898}"/>
              </a:ext>
            </a:extLst>
          </p:cNvPr>
          <p:cNvPicPr>
            <a:picLocks noChangeAspect="1"/>
          </p:cNvPicPr>
          <p:nvPr/>
        </p:nvPicPr>
        <p:blipFill>
          <a:blip r:embed="rId3"/>
          <a:stretch>
            <a:fillRect/>
          </a:stretch>
        </p:blipFill>
        <p:spPr>
          <a:xfrm>
            <a:off x="4951018" y="1433181"/>
            <a:ext cx="5271796" cy="3642672"/>
          </a:xfrm>
          <a:prstGeom prst="rect">
            <a:avLst/>
          </a:prstGeom>
        </p:spPr>
      </p:pic>
    </p:spTree>
    <p:extLst>
      <p:ext uri="{BB962C8B-B14F-4D97-AF65-F5344CB8AC3E}">
        <p14:creationId xmlns:p14="http://schemas.microsoft.com/office/powerpoint/2010/main" val="788107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E</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代码清单</a:t>
            </a:r>
            <a:r>
              <a:rPr lang="en-US" altLang="zh-CN" sz="6000" b="1" dirty="0">
                <a:solidFill>
                  <a:srgbClr val="00C3D9"/>
                </a:solidFill>
                <a:latin typeface="微软雅黑" pitchFamily="34" charset="-122"/>
                <a:ea typeface="微软雅黑" pitchFamily="34" charset="-122"/>
              </a:rPr>
              <a:t>+</a:t>
            </a:r>
            <a:r>
              <a:rPr lang="zh-CN" altLang="en-US" sz="6000" b="1" dirty="0">
                <a:solidFill>
                  <a:srgbClr val="00C3D9"/>
                </a:solidFill>
                <a:latin typeface="微软雅黑" pitchFamily="34" charset="-122"/>
                <a:ea typeface="微软雅黑" pitchFamily="34" charset="-122"/>
              </a:rPr>
              <a:t>测试用例</a:t>
            </a:r>
          </a:p>
        </p:txBody>
      </p:sp>
    </p:spTree>
    <p:extLst>
      <p:ext uri="{BB962C8B-B14F-4D97-AF65-F5344CB8AC3E}">
        <p14:creationId xmlns:p14="http://schemas.microsoft.com/office/powerpoint/2010/main" val="36261821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814073" y="1491946"/>
            <a:ext cx="2933770"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3046988"/>
          </a:xfrm>
          <a:prstGeom prst="rect">
            <a:avLst/>
          </a:prstGeom>
          <a:noFill/>
        </p:spPr>
        <p:txBody>
          <a:bodyPr wrap="square" rtlCol="0">
            <a:spAutoFit/>
          </a:bodyPr>
          <a:lstStyle/>
          <a:p>
            <a:pPr lvl="0"/>
            <a:r>
              <a:rPr lang="zh-CN" altLang="zh-CN" sz="2400" dirty="0">
                <a:solidFill>
                  <a:srgbClr val="FF0000"/>
                </a:solidFill>
                <a:latin typeface="微软雅黑" pitchFamily="34" charset="-122"/>
                <a:ea typeface="微软雅黑" pitchFamily="34" charset="-122"/>
              </a:rPr>
              <a:t>开发时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帮助内部人员（指设计人员和实现人员）理清代码层次和关系，确认自身的工作完成情况，使工作按照设计完成。</a:t>
            </a:r>
          </a:p>
          <a:p>
            <a:pPr lvl="0"/>
            <a:r>
              <a:rPr lang="zh-CN" altLang="zh-CN" sz="2400" dirty="0">
                <a:solidFill>
                  <a:srgbClr val="FF0000"/>
                </a:solidFill>
                <a:latin typeface="微软雅黑" pitchFamily="34" charset="-122"/>
                <a:ea typeface="微软雅黑" pitchFamily="34" charset="-122"/>
              </a:rPr>
              <a:t>测试时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帮助测试人员确认实际代码是否按照设计来编写。</a:t>
            </a:r>
          </a:p>
          <a:p>
            <a:pPr lvl="0"/>
            <a:r>
              <a:rPr lang="zh-CN" altLang="zh-CN" sz="2400" dirty="0">
                <a:solidFill>
                  <a:srgbClr val="FF0000"/>
                </a:solidFill>
                <a:latin typeface="微软雅黑" pitchFamily="34" charset="-122"/>
                <a:ea typeface="微软雅黑" pitchFamily="34" charset="-122"/>
              </a:rPr>
              <a:t>评审时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为评审人员提供评审对象。</a:t>
            </a:r>
          </a:p>
          <a:p>
            <a:endParaRPr lang="zh-CN" altLang="en-US" sz="24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249857" y="408771"/>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5.1</a:t>
            </a:r>
            <a:r>
              <a:rPr lang="zh-CN" altLang="en-US" sz="3600" b="1" dirty="0">
                <a:solidFill>
                  <a:srgbClr val="00C3D9"/>
                </a:solidFill>
                <a:latin typeface="微软雅黑" pitchFamily="34" charset="-122"/>
                <a:ea typeface="微软雅黑" pitchFamily="34" charset="-122"/>
              </a:rPr>
              <a:t>代码清单</a:t>
            </a:r>
            <a:endParaRPr lang="zh-CN" altLang="en-US" sz="3600" dirty="0"/>
          </a:p>
        </p:txBody>
      </p:sp>
    </p:spTree>
    <p:extLst>
      <p:ext uri="{BB962C8B-B14F-4D97-AF65-F5344CB8AC3E}">
        <p14:creationId xmlns:p14="http://schemas.microsoft.com/office/powerpoint/2010/main" val="13351586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379400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1.1</a:t>
            </a:r>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618535" y="1822277"/>
            <a:ext cx="6584462" cy="2308320"/>
          </a:xfrm>
          <a:prstGeom prst="rect">
            <a:avLst/>
          </a:prstGeom>
        </p:spPr>
        <p:txBody>
          <a:bodyPr wrap="square" lIns="91436" tIns="45718" rIns="91436" bIns="45718">
            <a:spAutoFit/>
          </a:bodyPr>
          <a:lstStyle/>
          <a:p>
            <a:r>
              <a:rPr lang="zh-CN" altLang="zh-CN" sz="2400" dirty="0">
                <a:solidFill>
                  <a:schemeClr val="bg1">
                    <a:lumMod val="50000"/>
                  </a:schemeClr>
                </a:solidFill>
                <a:latin typeface="微软雅黑" pitchFamily="34" charset="-122"/>
                <a:ea typeface="微软雅黑" pitchFamily="34" charset="-122"/>
              </a:rPr>
              <a:t>为</a:t>
            </a:r>
            <a:r>
              <a:rPr lang="zh-CN" altLang="zh-CN" sz="2400" dirty="0">
                <a:solidFill>
                  <a:srgbClr val="FF0000"/>
                </a:solidFill>
                <a:latin typeface="微软雅黑" pitchFamily="34" charset="-122"/>
                <a:ea typeface="微软雅黑" pitchFamily="34" charset="-122"/>
              </a:rPr>
              <a:t>战略策略游戏爱好者</a:t>
            </a:r>
            <a:r>
              <a:rPr lang="zh-CN" altLang="zh-CN" sz="2400" dirty="0">
                <a:solidFill>
                  <a:schemeClr val="bg1">
                    <a:lumMod val="50000"/>
                  </a:schemeClr>
                </a:solidFill>
                <a:latin typeface="微软雅黑" pitchFamily="34" charset="-122"/>
                <a:ea typeface="微软雅黑" pitchFamily="34" charset="-122"/>
              </a:rPr>
              <a:t>和</a:t>
            </a:r>
            <a:r>
              <a:rPr lang="zh-CN" altLang="zh-CN" sz="2400" dirty="0">
                <a:solidFill>
                  <a:srgbClr val="FF0000"/>
                </a:solidFill>
                <a:latin typeface="微软雅黑" pitchFamily="34" charset="-122"/>
                <a:ea typeface="微软雅黑" pitchFamily="34" charset="-122"/>
              </a:rPr>
              <a:t>三国迷</a:t>
            </a:r>
            <a:r>
              <a:rPr lang="zh-CN" altLang="zh-CN" sz="2400" dirty="0">
                <a:solidFill>
                  <a:schemeClr val="bg1">
                    <a:lumMod val="50000"/>
                  </a:schemeClr>
                </a:solidFill>
                <a:latin typeface="微软雅黑" pitchFamily="34" charset="-122"/>
                <a:ea typeface="微软雅黑" pitchFamily="34" charset="-122"/>
              </a:rPr>
              <a:t>提供的一款能在手机上简单操作的</a:t>
            </a:r>
            <a:r>
              <a:rPr lang="zh-CN" altLang="zh-CN" sz="2400" dirty="0">
                <a:solidFill>
                  <a:srgbClr val="FF0000"/>
                </a:solidFill>
                <a:latin typeface="微软雅黑" pitchFamily="34" charset="-122"/>
                <a:ea typeface="微软雅黑" pitchFamily="34" charset="-122"/>
              </a:rPr>
              <a:t>回合制策略模拟类游戏</a:t>
            </a:r>
            <a:r>
              <a:rPr lang="zh-CN" altLang="zh-CN" sz="2400" dirty="0">
                <a:solidFill>
                  <a:schemeClr val="bg1">
                    <a:lumMod val="50000"/>
                  </a:schemeClr>
                </a:solidFill>
                <a:latin typeface="微软雅黑" pitchFamily="34" charset="-122"/>
                <a:ea typeface="微软雅黑" pitchFamily="34" charset="-122"/>
              </a:rPr>
              <a:t>。且同时</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我们致力于给每个玩家一个</a:t>
            </a:r>
            <a:r>
              <a:rPr lang="zh-CN" altLang="zh-CN" sz="2400" dirty="0">
                <a:solidFill>
                  <a:srgbClr val="FF0000"/>
                </a:solidFill>
                <a:latin typeface="微软雅黑" pitchFamily="34" charset="-122"/>
                <a:ea typeface="微软雅黑" pitchFamily="34" charset="-122"/>
              </a:rPr>
              <a:t>简单</a:t>
            </a:r>
            <a:r>
              <a:rPr lang="zh-CN" altLang="zh-CN" sz="2400" dirty="0">
                <a:solidFill>
                  <a:schemeClr val="bg1">
                    <a:lumMod val="50000"/>
                  </a:schemeClr>
                </a:solidFill>
                <a:latin typeface="微软雅黑" pitchFamily="34" charset="-122"/>
                <a:ea typeface="微软雅黑" pitchFamily="34" charset="-122"/>
              </a:rPr>
              <a:t>而又</a:t>
            </a:r>
            <a:r>
              <a:rPr lang="zh-CN" altLang="zh-CN" sz="2400" dirty="0">
                <a:solidFill>
                  <a:srgbClr val="FF0000"/>
                </a:solidFill>
                <a:latin typeface="微软雅黑" pitchFamily="34" charset="-122"/>
                <a:ea typeface="微软雅黑" pitchFamily="34" charset="-122"/>
              </a:rPr>
              <a:t>有趣</a:t>
            </a:r>
            <a:r>
              <a:rPr lang="zh-CN" altLang="zh-CN" sz="2400" dirty="0">
                <a:solidFill>
                  <a:schemeClr val="bg1">
                    <a:lumMod val="50000"/>
                  </a:schemeClr>
                </a:solidFill>
                <a:latin typeface="微软雅黑" pitchFamily="34" charset="-122"/>
                <a:ea typeface="微软雅黑" pitchFamily="34" charset="-122"/>
              </a:rPr>
              <a:t>的体验</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不会因为许多策略类游戏复杂的游戏机制而放弃这类游戏。</a:t>
            </a:r>
            <a:endParaRPr lang="en-US" altLang="zh-CN" sz="2400" dirty="0">
              <a:solidFill>
                <a:schemeClr val="bg1">
                  <a:lumMod val="50000"/>
                </a:schemeClr>
              </a:solidFill>
              <a:latin typeface="微软雅黑" pitchFamily="34" charset="-122"/>
              <a:ea typeface="微软雅黑" pitchFamily="34" charset="-122"/>
            </a:endParaRPr>
          </a:p>
          <a:p>
            <a:r>
              <a:rPr lang="zh-CN" altLang="zh-CN" sz="2400" dirty="0">
                <a:solidFill>
                  <a:srgbClr val="FF0000"/>
                </a:solidFill>
                <a:latin typeface="微软雅黑" pitchFamily="34" charset="-122"/>
                <a:ea typeface="微软雅黑" pitchFamily="34" charset="-122"/>
              </a:rPr>
              <a:t>预期读者：</a:t>
            </a:r>
            <a:r>
              <a:rPr lang="zh-CN" altLang="zh-CN" sz="2400" dirty="0">
                <a:solidFill>
                  <a:schemeClr val="bg1">
                    <a:lumMod val="50000"/>
                  </a:schemeClr>
                </a:solidFill>
                <a:latin typeface="微软雅黑" pitchFamily="34" charset="-122"/>
                <a:ea typeface="微软雅黑" pitchFamily="34" charset="-122"/>
              </a:rPr>
              <a:t>杨枨老师，助教，各位组长</a:t>
            </a:r>
            <a:r>
              <a:rPr lang="zh-CN" altLang="en-US" sz="2400" dirty="0">
                <a:solidFill>
                  <a:schemeClr val="bg1">
                    <a:lumMod val="50000"/>
                  </a:schemeClr>
                </a:solidFill>
                <a:latin typeface="微软雅黑" pitchFamily="34" charset="-122"/>
                <a:ea typeface="微软雅黑" pitchFamily="34" charset="-122"/>
              </a:rPr>
              <a:t>。</a:t>
            </a:r>
            <a:endParaRPr lang="zh-CN" altLang="zh-CN" sz="2400" dirty="0">
              <a:solidFill>
                <a:schemeClr val="bg1">
                  <a:lumMod val="50000"/>
                </a:schemeClr>
              </a:solidFill>
              <a:latin typeface="微软雅黑" pitchFamily="34" charset="-122"/>
              <a:ea typeface="微软雅黑" pitchFamily="34" charset="-122"/>
            </a:endParaRP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24608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09" y="1396284"/>
            <a:ext cx="324608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5.1.3 </a:t>
            </a:r>
            <a:r>
              <a:rPr lang="zh-CN" altLang="en-US" sz="3200" b="1" cap="small" dirty="0">
                <a:solidFill>
                  <a:srgbClr val="00C3D9"/>
                </a:solidFill>
                <a:latin typeface="微软雅黑" panose="020B0503020204020204" pitchFamily="34" charset="-122"/>
                <a:ea typeface="微软雅黑" panose="020B0503020204020204" pitchFamily="34" charset="-122"/>
              </a:rPr>
              <a:t>代码规范</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3506279"/>
            <a:ext cx="324608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5.1.4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5314275" cy="400110"/>
          </a:xfrm>
          <a:prstGeom prst="rect">
            <a:avLst/>
          </a:prstGeom>
        </p:spPr>
        <p:txBody>
          <a:bodyPr wrap="none">
            <a:spAutoFit/>
          </a:bodyPr>
          <a:lstStyle/>
          <a:p>
            <a:r>
              <a:rPr lang="zh-CN" altLang="zh-CN" sz="2000" dirty="0">
                <a:solidFill>
                  <a:schemeClr val="tx1">
                    <a:lumMod val="50000"/>
                    <a:lumOff val="50000"/>
                  </a:schemeClr>
                </a:solidFill>
                <a:latin typeface="微软雅黑" pitchFamily="34" charset="-122"/>
                <a:ea typeface="微软雅黑" pitchFamily="34" charset="-122"/>
              </a:rPr>
              <a:t>设计人员，实现人员，测试人员和评审人员。</a:t>
            </a:r>
          </a:p>
        </p:txBody>
      </p:sp>
      <p:sp>
        <p:nvSpPr>
          <p:cNvPr id="20" name="矩形 19"/>
          <p:cNvSpPr/>
          <p:nvPr/>
        </p:nvSpPr>
        <p:spPr>
          <a:xfrm>
            <a:off x="449689" y="2193020"/>
            <a:ext cx="9335939" cy="1015663"/>
          </a:xfrm>
          <a:prstGeom prst="rect">
            <a:avLst/>
          </a:prstGeom>
        </p:spPr>
        <p:txBody>
          <a:bodyPr wrap="square">
            <a:spAutoFit/>
          </a:bodyPr>
          <a:lstStyle/>
          <a:p>
            <a:r>
              <a:rPr lang="zh-CN" altLang="zh-CN" sz="2000" dirty="0">
                <a:solidFill>
                  <a:schemeClr val="tx1">
                    <a:lumMod val="50000"/>
                    <a:lumOff val="50000"/>
                  </a:schemeClr>
                </a:solidFill>
                <a:latin typeface="微软雅黑" pitchFamily="34" charset="-122"/>
                <a:ea typeface="微软雅黑" pitchFamily="34" charset="-122"/>
              </a:rPr>
              <a:t>编程语言：</a:t>
            </a:r>
            <a:r>
              <a:rPr lang="en-US" altLang="zh-CN" sz="2000" dirty="0">
                <a:solidFill>
                  <a:schemeClr val="tx1">
                    <a:lumMod val="50000"/>
                    <a:lumOff val="50000"/>
                  </a:schemeClr>
                </a:solidFill>
                <a:latin typeface="微软雅黑" pitchFamily="34" charset="-122"/>
                <a:ea typeface="微软雅黑" pitchFamily="34" charset="-122"/>
              </a:rPr>
              <a:t>JavaScript</a:t>
            </a:r>
            <a:endParaRPr lang="zh-CN" altLang="zh-CN" sz="2000" dirty="0">
              <a:solidFill>
                <a:schemeClr val="tx1">
                  <a:lumMod val="50000"/>
                  <a:lumOff val="50000"/>
                </a:schemeClr>
              </a:solidFill>
              <a:latin typeface="微软雅黑" pitchFamily="34" charset="-122"/>
              <a:ea typeface="微软雅黑" pitchFamily="34" charset="-122"/>
            </a:endParaRPr>
          </a:p>
          <a:p>
            <a:r>
              <a:rPr lang="zh-CN" altLang="zh-CN" sz="2000" dirty="0">
                <a:solidFill>
                  <a:schemeClr val="tx1">
                    <a:lumMod val="50000"/>
                    <a:lumOff val="50000"/>
                  </a:schemeClr>
                </a:solidFill>
                <a:latin typeface="微软雅黑" pitchFamily="34" charset="-122"/>
                <a:ea typeface="微软雅黑" pitchFamily="34" charset="-122"/>
              </a:rPr>
              <a:t>命名方式：</a:t>
            </a:r>
            <a:r>
              <a:rPr lang="zh-CN" altLang="en-US" sz="2000" dirty="0">
                <a:solidFill>
                  <a:schemeClr val="tx1">
                    <a:lumMod val="50000"/>
                    <a:lumOff val="50000"/>
                  </a:schemeClr>
                </a:solidFill>
                <a:latin typeface="微软雅黑" pitchFamily="34" charset="-122"/>
                <a:ea typeface="微软雅黑" pitchFamily="34" charset="-122"/>
              </a:rPr>
              <a:t>小</a:t>
            </a:r>
            <a:r>
              <a:rPr lang="zh-CN" altLang="zh-CN" sz="2000" dirty="0">
                <a:solidFill>
                  <a:schemeClr val="tx1">
                    <a:lumMod val="50000"/>
                    <a:lumOff val="50000"/>
                  </a:schemeClr>
                </a:solidFill>
                <a:latin typeface="微软雅黑" pitchFamily="34" charset="-122"/>
                <a:ea typeface="微软雅黑" pitchFamily="34" charset="-122"/>
              </a:rPr>
              <a:t>驼峰（例：武将年龄 </a:t>
            </a:r>
            <a:r>
              <a:rPr lang="en-US" altLang="zh-CN" sz="2000" dirty="0" err="1">
                <a:solidFill>
                  <a:schemeClr val="tx1">
                    <a:lumMod val="50000"/>
                    <a:lumOff val="50000"/>
                  </a:schemeClr>
                </a:solidFill>
                <a:latin typeface="微软雅黑" pitchFamily="34" charset="-122"/>
                <a:ea typeface="微软雅黑" pitchFamily="34" charset="-122"/>
              </a:rPr>
              <a:t>personAge</a:t>
            </a:r>
            <a:r>
              <a:rPr lang="zh-CN" altLang="zh-CN" sz="2000" dirty="0">
                <a:solidFill>
                  <a:schemeClr val="tx1">
                    <a:lumMod val="50000"/>
                    <a:lumOff val="50000"/>
                  </a:schemeClr>
                </a:solidFill>
                <a:latin typeface="微软雅黑" pitchFamily="34" charset="-122"/>
                <a:ea typeface="微软雅黑" pitchFamily="34" charset="-122"/>
              </a:rPr>
              <a:t>）</a:t>
            </a:r>
          </a:p>
          <a:p>
            <a:r>
              <a:rPr lang="zh-CN" altLang="zh-CN" sz="2000" dirty="0">
                <a:solidFill>
                  <a:schemeClr val="tx1">
                    <a:lumMod val="50000"/>
                    <a:lumOff val="50000"/>
                  </a:schemeClr>
                </a:solidFill>
                <a:latin typeface="微软雅黑" pitchFamily="34" charset="-122"/>
                <a:ea typeface="微软雅黑" pitchFamily="34" charset="-122"/>
              </a:rPr>
              <a:t>注释要求：所有函数须在前面注释该函数作用，所有类须带有详细代码。</a:t>
            </a:r>
          </a:p>
        </p:txBody>
      </p:sp>
      <p:sp>
        <p:nvSpPr>
          <p:cNvPr id="21" name="矩形 20"/>
          <p:cNvSpPr/>
          <p:nvPr/>
        </p:nvSpPr>
        <p:spPr>
          <a:xfrm>
            <a:off x="543692" y="4244281"/>
            <a:ext cx="11856131" cy="1015663"/>
          </a:xfrm>
          <a:prstGeom prst="rect">
            <a:avLst/>
          </a:prstGeom>
        </p:spPr>
        <p:txBody>
          <a:bodyPr wrap="none">
            <a:spAutoFit/>
          </a:bodyPr>
          <a:lstStyle/>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1</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本文档仅供内部人员查阅！！如给他人借阅，请通报全组成员！</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2</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每次更新时需要在文档第</a:t>
            </a:r>
            <a:r>
              <a:rPr lang="en-US" altLang="zh-CN" sz="2000" dirty="0">
                <a:solidFill>
                  <a:schemeClr val="tx1">
                    <a:lumMod val="50000"/>
                    <a:lumOff val="50000"/>
                  </a:schemeClr>
                </a:solidFill>
                <a:latin typeface="微软雅黑" pitchFamily="34" charset="-122"/>
                <a:ea typeface="微软雅黑" pitchFamily="34" charset="-122"/>
              </a:rPr>
              <a:t>2</a:t>
            </a:r>
            <a:r>
              <a:rPr lang="zh-CN" altLang="zh-CN" sz="2000" dirty="0">
                <a:solidFill>
                  <a:schemeClr val="tx1">
                    <a:lumMod val="50000"/>
                    <a:lumOff val="50000"/>
                  </a:schemeClr>
                </a:solidFill>
                <a:latin typeface="微软雅黑" pitchFamily="34" charset="-122"/>
                <a:ea typeface="微软雅黑" pitchFamily="34" charset="-122"/>
              </a:rPr>
              <a:t>页更新文档版本，记得改变红色字体颜色。</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3</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当出现代码清单和实际设计矛盾时，应先组内通报并讨论，再决定修改实际代码还是代码清单。</a:t>
            </a:r>
          </a:p>
        </p:txBody>
      </p:sp>
    </p:spTree>
    <p:extLst>
      <p:ext uri="{BB962C8B-B14F-4D97-AF65-F5344CB8AC3E}">
        <p14:creationId xmlns:p14="http://schemas.microsoft.com/office/powerpoint/2010/main" val="42380033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166386" y="451382"/>
            <a:ext cx="294357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5.2</a:t>
            </a:r>
            <a:r>
              <a:rPr lang="zh-CN" altLang="en-US" sz="3600" b="1" cap="small" dirty="0">
                <a:solidFill>
                  <a:srgbClr val="00C3D9"/>
                </a:solidFill>
                <a:latin typeface="微软雅黑" panose="020B0503020204020204" pitchFamily="34" charset="-122"/>
                <a:ea typeface="微软雅黑" panose="020B0503020204020204" pitchFamily="34" charset="-122"/>
              </a:rPr>
              <a:t>系统简述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31442" y="1217989"/>
            <a:ext cx="8743907" cy="1564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5" name="文本框 14"/>
          <p:cNvSpPr txBox="1"/>
          <p:nvPr/>
        </p:nvSpPr>
        <p:spPr>
          <a:xfrm>
            <a:off x="125440" y="1217989"/>
            <a:ext cx="2059537" cy="584775"/>
          </a:xfrm>
          <a:prstGeom prst="rect">
            <a:avLst/>
          </a:prstGeom>
          <a:noFill/>
        </p:spPr>
        <p:txBody>
          <a:bodyPr wrap="square" rtlCol="0">
            <a:spAutoFit/>
          </a:bodyPr>
          <a:lstStyle/>
          <a:p>
            <a:r>
              <a:rPr lang="zh-CN" altLang="en-US" sz="3200" b="1" dirty="0">
                <a:solidFill>
                  <a:srgbClr val="00C3D9"/>
                </a:solidFill>
                <a:latin typeface="微软雅黑" pitchFamily="34" charset="-122"/>
                <a:ea typeface="微软雅黑" pitchFamily="34" charset="-122"/>
              </a:rPr>
              <a:t>代码分工</a:t>
            </a:r>
          </a:p>
        </p:txBody>
      </p:sp>
      <p:graphicFrame>
        <p:nvGraphicFramePr>
          <p:cNvPr id="16" name="表格 15"/>
          <p:cNvGraphicFramePr>
            <a:graphicFrameLocks noGrp="1"/>
          </p:cNvGraphicFramePr>
          <p:nvPr>
            <p:extLst>
              <p:ext uri="{D42A27DB-BD31-4B8C-83A1-F6EECF244321}">
                <p14:modId xmlns:p14="http://schemas.microsoft.com/office/powerpoint/2010/main" val="3783818058"/>
              </p:ext>
            </p:extLst>
          </p:nvPr>
        </p:nvGraphicFramePr>
        <p:xfrm>
          <a:off x="2017797" y="1521565"/>
          <a:ext cx="9240750" cy="5232400"/>
        </p:xfrm>
        <a:graphic>
          <a:graphicData uri="http://schemas.openxmlformats.org/drawingml/2006/table">
            <a:tbl>
              <a:tblPr firstRow="1" firstCol="1" bandRow="1"/>
              <a:tblGrid>
                <a:gridCol w="1987464">
                  <a:extLst>
                    <a:ext uri="{9D8B030D-6E8A-4147-A177-3AD203B41FA5}">
                      <a16:colId xmlns:a16="http://schemas.microsoft.com/office/drawing/2014/main" val="20000"/>
                    </a:ext>
                  </a:extLst>
                </a:gridCol>
                <a:gridCol w="1987464">
                  <a:extLst>
                    <a:ext uri="{9D8B030D-6E8A-4147-A177-3AD203B41FA5}">
                      <a16:colId xmlns:a16="http://schemas.microsoft.com/office/drawing/2014/main" val="20001"/>
                    </a:ext>
                  </a:extLst>
                </a:gridCol>
                <a:gridCol w="1987464">
                  <a:extLst>
                    <a:ext uri="{9D8B030D-6E8A-4147-A177-3AD203B41FA5}">
                      <a16:colId xmlns:a16="http://schemas.microsoft.com/office/drawing/2014/main" val="20002"/>
                    </a:ext>
                  </a:extLst>
                </a:gridCol>
                <a:gridCol w="1092786">
                  <a:extLst>
                    <a:ext uri="{9D8B030D-6E8A-4147-A177-3AD203B41FA5}">
                      <a16:colId xmlns:a16="http://schemas.microsoft.com/office/drawing/2014/main" val="20003"/>
                    </a:ext>
                  </a:extLst>
                </a:gridCol>
                <a:gridCol w="1092786">
                  <a:extLst>
                    <a:ext uri="{9D8B030D-6E8A-4147-A177-3AD203B41FA5}">
                      <a16:colId xmlns:a16="http://schemas.microsoft.com/office/drawing/2014/main" val="20004"/>
                    </a:ext>
                  </a:extLst>
                </a:gridCol>
                <a:gridCol w="1092786">
                  <a:extLst>
                    <a:ext uri="{9D8B030D-6E8A-4147-A177-3AD203B41FA5}">
                      <a16:colId xmlns:a16="http://schemas.microsoft.com/office/drawing/2014/main" val="20005"/>
                    </a:ext>
                  </a:extLst>
                </a:gridCol>
              </a:tblGrid>
              <a:tr h="175260">
                <a:tc>
                  <a:txBody>
                    <a:bodyPr/>
                    <a:lstStyle/>
                    <a:p>
                      <a:pPr indent="304800" algn="just">
                        <a:spcBef>
                          <a:spcPts val="600"/>
                        </a:spcBef>
                        <a:spcAft>
                          <a:spcPts val="600"/>
                        </a:spcAft>
                      </a:pPr>
                      <a:r>
                        <a:rPr lang="zh-CN" sz="2000" kern="1200" dirty="0">
                          <a:solidFill>
                            <a:schemeClr val="tx1">
                              <a:lumMod val="50000"/>
                              <a:lumOff val="50000"/>
                            </a:schemeClr>
                          </a:solidFill>
                          <a:latin typeface="微软雅黑" pitchFamily="34" charset="-122"/>
                          <a:ea typeface="微软雅黑" pitchFamily="34" charset="-122"/>
                          <a:cs typeface="+mn-cs"/>
                        </a:rPr>
                        <a:t>一级分类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二级分类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三级分类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设计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5260">
                <a:tc rowSpan="9">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前端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just">
                        <a:spcAft>
                          <a:spcPts val="0"/>
                        </a:spcAft>
                      </a:pPr>
                      <a:r>
                        <a:rPr lang="en-US" sz="2000" kern="1200" dirty="0">
                          <a:solidFill>
                            <a:schemeClr val="tx1">
                              <a:lumMod val="50000"/>
                              <a:lumOff val="50000"/>
                            </a:schemeClr>
                          </a:solidFill>
                          <a:latin typeface="微软雅黑" pitchFamily="34" charset="-122"/>
                          <a:ea typeface="微软雅黑" pitchFamily="34" charset="-122"/>
                          <a:cs typeface="+mn-cs"/>
                        </a:rPr>
                        <a:t>UI</a:t>
                      </a:r>
                      <a:r>
                        <a:rPr lang="zh-CN" sz="2000" kern="1200" dirty="0">
                          <a:solidFill>
                            <a:schemeClr val="tx1">
                              <a:lumMod val="50000"/>
                              <a:lumOff val="50000"/>
                            </a:schemeClr>
                          </a:solidFill>
                          <a:latin typeface="微软雅黑" pitchFamily="34" charset="-122"/>
                          <a:ea typeface="微软雅黑" pitchFamily="34" charset="-122"/>
                          <a:cs typeface="+mn-cs"/>
                        </a:rPr>
                        <a:t>用户界面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3"/>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美工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5"/>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6"/>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美工素材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7"/>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不可自制素材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8"/>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9"/>
                  </a:ext>
                </a:extLst>
              </a:tr>
              <a:tr h="175260">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后端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数据库交互</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本地数据库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1"/>
                  </a:ext>
                </a:extLst>
              </a:tr>
              <a:tr h="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云服务器数据库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2"/>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13"/>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游戏运行逻辑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前后端对接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核心运行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6"/>
                  </a:ext>
                </a:extLst>
              </a:tr>
              <a:tr h="0">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类设计及实现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常量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7"/>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函数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14" name="图片 13"/>
          <p:cNvPicPr/>
          <p:nvPr/>
        </p:nvPicPr>
        <p:blipFill>
          <a:blip r:embed="rId3">
            <a:extLst>
              <a:ext uri="{28A0092B-C50C-407E-A947-70E740481C1C}">
                <a14:useLocalDpi xmlns:a14="http://schemas.microsoft.com/office/drawing/2010/main" val="0"/>
              </a:ext>
            </a:extLst>
          </a:blip>
          <a:srcRect/>
          <a:stretch>
            <a:fillRect/>
          </a:stretch>
        </p:blipFill>
        <p:spPr bwMode="auto">
          <a:xfrm>
            <a:off x="3200979" y="1101438"/>
            <a:ext cx="5755754" cy="5758150"/>
          </a:xfrm>
          <a:prstGeom prst="rect">
            <a:avLst/>
          </a:prstGeom>
          <a:noFill/>
        </p:spPr>
      </p:pic>
      <p:sp>
        <p:nvSpPr>
          <p:cNvPr id="4" name="文本框 3"/>
          <p:cNvSpPr txBox="1"/>
          <p:nvPr/>
        </p:nvSpPr>
        <p:spPr>
          <a:xfrm>
            <a:off x="76911" y="1350235"/>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sp>
        <p:nvSpPr>
          <p:cNvPr id="12" name="文本框 11"/>
          <p:cNvSpPr txBox="1"/>
          <p:nvPr/>
        </p:nvSpPr>
        <p:spPr>
          <a:xfrm>
            <a:off x="351654" y="1949821"/>
            <a:ext cx="2545369" cy="707886"/>
          </a:xfrm>
          <a:prstGeom prst="rect">
            <a:avLst/>
          </a:prstGeom>
          <a:noFill/>
        </p:spPr>
        <p:txBody>
          <a:bodyPr wrap="square" rtlCol="0">
            <a:spAutoFit/>
          </a:bodyPr>
          <a:lstStyle/>
          <a:p>
            <a:pPr algn="just" defTabSz="1219170"/>
            <a:r>
              <a:rPr lang="en-US" altLang="zh-CN" sz="2000" dirty="0">
                <a:solidFill>
                  <a:srgbClr val="FF0000"/>
                </a:solidFill>
                <a:latin typeface="微软雅黑" pitchFamily="34" charset="-122"/>
                <a:ea typeface="微软雅黑" pitchFamily="34" charset="-122"/>
              </a:rPr>
              <a:t>//</a:t>
            </a:r>
            <a:r>
              <a:rPr lang="zh-CN" altLang="en-US" sz="2000" dirty="0">
                <a:solidFill>
                  <a:srgbClr val="FF0000"/>
                </a:solidFill>
                <a:latin typeface="微软雅黑" pitchFamily="34" charset="-122"/>
                <a:ea typeface="微软雅黑" pitchFamily="34" charset="-122"/>
              </a:rPr>
              <a:t>详细代码请看代码清单文案</a:t>
            </a:r>
          </a:p>
        </p:txBody>
      </p:sp>
    </p:spTree>
    <p:extLst>
      <p:ext uri="{BB962C8B-B14F-4D97-AF65-F5344CB8AC3E}">
        <p14:creationId xmlns:p14="http://schemas.microsoft.com/office/powerpoint/2010/main" val="16270179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13" name="图片 12"/>
          <p:cNvPicPr>
            <a:picLocks noChangeAspect="1"/>
          </p:cNvPicPr>
          <p:nvPr/>
        </p:nvPicPr>
        <p:blipFill>
          <a:blip r:embed="rId3"/>
          <a:stretch>
            <a:fillRect/>
          </a:stretch>
        </p:blipFill>
        <p:spPr>
          <a:xfrm>
            <a:off x="1850010" y="1423998"/>
            <a:ext cx="8431428" cy="5074968"/>
          </a:xfrm>
          <a:prstGeom prst="rect">
            <a:avLst/>
          </a:prstGeom>
        </p:spPr>
      </p:pic>
    </p:spTree>
    <p:extLst>
      <p:ext uri="{BB962C8B-B14F-4D97-AF65-F5344CB8AC3E}">
        <p14:creationId xmlns:p14="http://schemas.microsoft.com/office/powerpoint/2010/main" val="6600482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2" name="图片 1"/>
          <p:cNvPicPr>
            <a:picLocks noChangeAspect="1"/>
          </p:cNvPicPr>
          <p:nvPr/>
        </p:nvPicPr>
        <p:blipFill>
          <a:blip r:embed="rId3"/>
          <a:stretch>
            <a:fillRect/>
          </a:stretch>
        </p:blipFill>
        <p:spPr>
          <a:xfrm>
            <a:off x="2083520" y="1315062"/>
            <a:ext cx="8305080" cy="5383066"/>
          </a:xfrm>
          <a:prstGeom prst="rect">
            <a:avLst/>
          </a:prstGeom>
        </p:spPr>
      </p:pic>
    </p:spTree>
    <p:extLst>
      <p:ext uri="{BB962C8B-B14F-4D97-AF65-F5344CB8AC3E}">
        <p14:creationId xmlns:p14="http://schemas.microsoft.com/office/powerpoint/2010/main" val="14144111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479487" y="1583541"/>
            <a:ext cx="3268356"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479487" y="2313122"/>
            <a:ext cx="4836920" cy="830997"/>
          </a:xfrm>
          <a:prstGeom prst="rect">
            <a:avLst/>
          </a:prstGeom>
          <a:noFill/>
        </p:spPr>
        <p:txBody>
          <a:bodyPr wrap="square" rtlCol="0">
            <a:spAutoFit/>
          </a:bodyPr>
          <a:lstStyle/>
          <a:p>
            <a:pPr lvl="0"/>
            <a:r>
              <a:rPr lang="zh-CN" altLang="zh-CN" sz="2400" b="1" dirty="0">
                <a:solidFill>
                  <a:srgbClr val="FF0000"/>
                </a:solidFill>
                <a:latin typeface="微软雅黑" pitchFamily="34" charset="-122"/>
                <a:ea typeface="微软雅黑" pitchFamily="34" charset="-122"/>
              </a:rPr>
              <a:t>测试时，</a:t>
            </a:r>
            <a:r>
              <a:rPr lang="zh-CN" altLang="zh-CN" sz="2400" b="1" dirty="0">
                <a:solidFill>
                  <a:schemeClr val="tx1">
                    <a:lumMod val="50000"/>
                    <a:lumOff val="50000"/>
                  </a:schemeClr>
                </a:solidFill>
                <a:latin typeface="微软雅黑" pitchFamily="34" charset="-122"/>
                <a:ea typeface="微软雅黑" pitchFamily="34" charset="-122"/>
              </a:rPr>
              <a:t>帮助测试人员进行测试。</a:t>
            </a:r>
          </a:p>
          <a:p>
            <a:pPr lvl="0"/>
            <a:r>
              <a:rPr lang="zh-CN" altLang="zh-CN" sz="2400" b="1" dirty="0">
                <a:solidFill>
                  <a:srgbClr val="FF0000"/>
                </a:solidFill>
                <a:latin typeface="微软雅黑" pitchFamily="34" charset="-122"/>
                <a:ea typeface="微软雅黑" pitchFamily="34" charset="-122"/>
              </a:rPr>
              <a:t>评审时，</a:t>
            </a:r>
            <a:r>
              <a:rPr lang="zh-CN" altLang="zh-CN" sz="2400" b="1" dirty="0">
                <a:solidFill>
                  <a:schemeClr val="tx1">
                    <a:lumMod val="50000"/>
                    <a:lumOff val="50000"/>
                  </a:schemeClr>
                </a:solidFill>
                <a:latin typeface="微软雅黑" pitchFamily="34" charset="-122"/>
                <a:ea typeface="微软雅黑" pitchFamily="34" charset="-122"/>
              </a:rPr>
              <a:t>为评审人员提供评审对象。</a:t>
            </a: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198777" y="376710"/>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5.4</a:t>
            </a:r>
            <a:r>
              <a:rPr lang="zh-CN" altLang="en-US" sz="3600" b="1" dirty="0">
                <a:solidFill>
                  <a:srgbClr val="00C3D9"/>
                </a:solidFill>
                <a:latin typeface="微软雅黑" pitchFamily="34" charset="-122"/>
                <a:ea typeface="微软雅黑" pitchFamily="34" charset="-122"/>
              </a:rPr>
              <a:t>测试用例</a:t>
            </a:r>
            <a:endParaRPr lang="zh-CN" altLang="en-US" sz="3600" dirty="0"/>
          </a:p>
        </p:txBody>
      </p:sp>
      <p:sp>
        <p:nvSpPr>
          <p:cNvPr id="18" name="Copyright Notice"/>
          <p:cNvSpPr>
            <a:spLocks/>
          </p:cNvSpPr>
          <p:nvPr/>
        </p:nvSpPr>
        <p:spPr bwMode="auto">
          <a:xfrm>
            <a:off x="6588815" y="4688115"/>
            <a:ext cx="290994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5.4.3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9" name="Copyright Notice"/>
          <p:cNvSpPr>
            <a:spLocks/>
          </p:cNvSpPr>
          <p:nvPr/>
        </p:nvSpPr>
        <p:spPr bwMode="auto">
          <a:xfrm>
            <a:off x="6588814" y="3244903"/>
            <a:ext cx="290994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6330412" y="3898881"/>
            <a:ext cx="5109091" cy="581057"/>
          </a:xfrm>
          <a:prstGeom prst="rect">
            <a:avLst/>
          </a:prstGeom>
        </p:spPr>
        <p:txBody>
          <a:bodyPr wrap="non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设计人员，测试人员和评审人员。</a:t>
            </a:r>
          </a:p>
        </p:txBody>
      </p:sp>
      <p:sp>
        <p:nvSpPr>
          <p:cNvPr id="13" name="矩形 12"/>
          <p:cNvSpPr/>
          <p:nvPr/>
        </p:nvSpPr>
        <p:spPr>
          <a:xfrm>
            <a:off x="6663054" y="5234700"/>
            <a:ext cx="4443806" cy="1200329"/>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测试需要按照测试用例和相关方法范例，不可以盲目测试。</a:t>
            </a:r>
          </a:p>
        </p:txBody>
      </p:sp>
    </p:spTree>
    <p:extLst>
      <p:ext uri="{BB962C8B-B14F-4D97-AF65-F5344CB8AC3E}">
        <p14:creationId xmlns:p14="http://schemas.microsoft.com/office/powerpoint/2010/main" val="14076985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69574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5.5</a:t>
            </a:r>
            <a:r>
              <a:rPr lang="zh-CN" altLang="en-US" sz="3600" b="1" cap="small" dirty="0">
                <a:solidFill>
                  <a:srgbClr val="00C3D9"/>
                </a:solidFill>
                <a:latin typeface="微软雅黑" panose="020B0503020204020204" pitchFamily="34" charset="-122"/>
                <a:ea typeface="微软雅黑" panose="020B0503020204020204" pitchFamily="34" charset="-122"/>
              </a:rPr>
              <a:t>测试计划</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1043037"/>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a:t>
            </a:r>
            <a:r>
              <a:rPr lang="zh-CN" altLang="en-US" sz="2800" b="1" dirty="0">
                <a:solidFill>
                  <a:srgbClr val="00C3D9"/>
                </a:solidFill>
                <a:latin typeface="微软雅黑" pitchFamily="34" charset="-122"/>
                <a:ea typeface="微软雅黑" pitchFamily="34" charset="-122"/>
              </a:rPr>
              <a:t>进度安排</a:t>
            </a:r>
          </a:p>
        </p:txBody>
      </p:sp>
      <p:pic>
        <p:nvPicPr>
          <p:cNvPr id="15" name="图片 14"/>
          <p:cNvPicPr/>
          <p:nvPr/>
        </p:nvPicPr>
        <p:blipFill>
          <a:blip r:embed="rId3"/>
          <a:stretch>
            <a:fillRect/>
          </a:stretch>
        </p:blipFill>
        <p:spPr>
          <a:xfrm>
            <a:off x="141779" y="1566257"/>
            <a:ext cx="5708906" cy="3691904"/>
          </a:xfrm>
          <a:prstGeom prst="rect">
            <a:avLst/>
          </a:prstGeom>
        </p:spPr>
      </p:pic>
      <p:pic>
        <p:nvPicPr>
          <p:cNvPr id="16" name="图片 15"/>
          <p:cNvPicPr/>
          <p:nvPr/>
        </p:nvPicPr>
        <p:blipFill>
          <a:blip r:embed="rId4"/>
          <a:stretch>
            <a:fillRect/>
          </a:stretch>
        </p:blipFill>
        <p:spPr>
          <a:xfrm>
            <a:off x="6065724" y="1597941"/>
            <a:ext cx="5906934" cy="3660219"/>
          </a:xfrm>
          <a:prstGeom prst="rect">
            <a:avLst/>
          </a:prstGeom>
        </p:spPr>
      </p:pic>
    </p:spTree>
    <p:extLst>
      <p:ext uri="{BB962C8B-B14F-4D97-AF65-F5344CB8AC3E}">
        <p14:creationId xmlns:p14="http://schemas.microsoft.com/office/powerpoint/2010/main" val="5817275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479015"/>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 </a:t>
            </a:r>
            <a:r>
              <a:rPr lang="zh-CN" altLang="en-US" sz="2800" b="1" dirty="0">
                <a:solidFill>
                  <a:srgbClr val="00C3D9"/>
                </a:solidFill>
                <a:latin typeface="微软雅黑" pitchFamily="34" charset="-122"/>
                <a:ea typeface="微软雅黑" pitchFamily="34" charset="-122"/>
              </a:rPr>
              <a:t>进度安排</a:t>
            </a:r>
          </a:p>
        </p:txBody>
      </p:sp>
      <p:pic>
        <p:nvPicPr>
          <p:cNvPr id="17" name="图片 16"/>
          <p:cNvPicPr/>
          <p:nvPr/>
        </p:nvPicPr>
        <p:blipFill>
          <a:blip r:embed="rId3"/>
          <a:stretch>
            <a:fillRect/>
          </a:stretch>
        </p:blipFill>
        <p:spPr>
          <a:xfrm>
            <a:off x="1159232" y="1216098"/>
            <a:ext cx="5274310" cy="3060065"/>
          </a:xfrm>
          <a:prstGeom prst="rect">
            <a:avLst/>
          </a:prstGeom>
        </p:spPr>
      </p:pic>
      <p:sp>
        <p:nvSpPr>
          <p:cNvPr id="12" name="矩形 11"/>
          <p:cNvSpPr/>
          <p:nvPr/>
        </p:nvSpPr>
        <p:spPr>
          <a:xfrm>
            <a:off x="988464" y="4510383"/>
            <a:ext cx="6092825" cy="1996829"/>
          </a:xfrm>
          <a:prstGeom prst="rect">
            <a:avLst/>
          </a:prstGeom>
        </p:spPr>
        <p:txBody>
          <a:bodyPr>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起始时间：</a:t>
            </a:r>
            <a:r>
              <a:rPr lang="en-US" altLang="zh-CN" sz="2400" b="1" dirty="0">
                <a:solidFill>
                  <a:schemeClr val="tx1">
                    <a:lumMod val="50000"/>
                    <a:lumOff val="50000"/>
                  </a:schemeClr>
                </a:solidFill>
                <a:latin typeface="微软雅黑" pitchFamily="34" charset="-122"/>
                <a:ea typeface="微软雅黑" pitchFamily="34" charset="-122"/>
              </a:rPr>
              <a:t>5</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结束时间：</a:t>
            </a:r>
            <a:r>
              <a:rPr lang="en-US" altLang="zh-CN" sz="2400" b="1" dirty="0">
                <a:solidFill>
                  <a:schemeClr val="tx1">
                    <a:lumMod val="50000"/>
                    <a:lumOff val="50000"/>
                  </a:schemeClr>
                </a:solidFill>
                <a:latin typeface="微软雅黑" pitchFamily="34" charset="-122"/>
                <a:ea typeface="微软雅黑" pitchFamily="34" charset="-122"/>
              </a:rPr>
              <a:t>6</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18</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实际时长：</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天。</a:t>
            </a:r>
          </a:p>
        </p:txBody>
      </p:sp>
    </p:spTree>
    <p:extLst>
      <p:ext uri="{BB962C8B-B14F-4D97-AF65-F5344CB8AC3E}">
        <p14:creationId xmlns:p14="http://schemas.microsoft.com/office/powerpoint/2010/main" val="11768029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76461" y="154012"/>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5.5.2 </a:t>
            </a:r>
            <a:r>
              <a:rPr lang="zh-CN" altLang="en-US" sz="2800" b="1" dirty="0">
                <a:solidFill>
                  <a:srgbClr val="00C3D9"/>
                </a:solidFill>
                <a:latin typeface="微软雅黑" pitchFamily="34" charset="-122"/>
                <a:ea typeface="微软雅黑" pitchFamily="34" charset="-122"/>
              </a:rPr>
              <a:t>测试范围</a:t>
            </a:r>
          </a:p>
        </p:txBody>
      </p:sp>
      <p:sp>
        <p:nvSpPr>
          <p:cNvPr id="7" name="文本框 6"/>
          <p:cNvSpPr txBox="1"/>
          <p:nvPr/>
        </p:nvSpPr>
        <p:spPr>
          <a:xfrm>
            <a:off x="217551" y="2392271"/>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5.5.3 </a:t>
            </a:r>
            <a:r>
              <a:rPr lang="zh-CN" altLang="en-US" sz="2800" b="1" dirty="0">
                <a:solidFill>
                  <a:srgbClr val="00C3D9"/>
                </a:solidFill>
                <a:latin typeface="微软雅黑" pitchFamily="34" charset="-122"/>
                <a:ea typeface="微软雅黑" pitchFamily="34" charset="-122"/>
              </a:rPr>
              <a:t>测试方法</a:t>
            </a:r>
          </a:p>
        </p:txBody>
      </p:sp>
      <p:sp>
        <p:nvSpPr>
          <p:cNvPr id="3" name="矩形 2"/>
          <p:cNvSpPr/>
          <p:nvPr/>
        </p:nvSpPr>
        <p:spPr>
          <a:xfrm>
            <a:off x="217551" y="1191570"/>
            <a:ext cx="10006312" cy="581057"/>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由于本软件规模较小，因此所有</a:t>
            </a:r>
            <a:r>
              <a:rPr lang="en-US" altLang="zh-CN" sz="2400" b="1" dirty="0">
                <a:solidFill>
                  <a:schemeClr val="tx1">
                    <a:lumMod val="50000"/>
                    <a:lumOff val="50000"/>
                  </a:schemeClr>
                </a:solidFill>
                <a:latin typeface="微软雅黑" pitchFamily="34" charset="-122"/>
                <a:ea typeface="微软雅黑" pitchFamily="34" charset="-122"/>
              </a:rPr>
              <a:t>UI</a:t>
            </a:r>
            <a:r>
              <a:rPr lang="zh-CN" altLang="zh-CN" sz="2400" b="1" dirty="0">
                <a:solidFill>
                  <a:schemeClr val="tx1">
                    <a:lumMod val="50000"/>
                    <a:lumOff val="50000"/>
                  </a:schemeClr>
                </a:solidFill>
                <a:latin typeface="微软雅黑" pitchFamily="34" charset="-122"/>
                <a:ea typeface="微软雅黑" pitchFamily="34" charset="-122"/>
              </a:rPr>
              <a:t>界面和游戏数据都需要进行测试</a:t>
            </a:r>
            <a:r>
              <a:rPr lang="zh-CN" altLang="zh-CN" sz="2000" b="1" dirty="0">
                <a:solidFill>
                  <a:schemeClr val="tx1">
                    <a:lumMod val="50000"/>
                    <a:lumOff val="50000"/>
                  </a:schemeClr>
                </a:solidFill>
                <a:latin typeface="微软雅黑" pitchFamily="34" charset="-122"/>
                <a:ea typeface="微软雅黑" pitchFamily="34" charset="-122"/>
              </a:rPr>
              <a:t>。</a:t>
            </a:r>
          </a:p>
        </p:txBody>
      </p:sp>
      <p:sp>
        <p:nvSpPr>
          <p:cNvPr id="5" name="矩形 4"/>
          <p:cNvSpPr/>
          <p:nvPr/>
        </p:nvSpPr>
        <p:spPr>
          <a:xfrm>
            <a:off x="217551" y="2868024"/>
            <a:ext cx="8316849" cy="1288943"/>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rgbClr val="FF0000"/>
                </a:solidFill>
                <a:latin typeface="微软雅黑" pitchFamily="34" charset="-122"/>
                <a:ea typeface="微软雅黑" pitchFamily="34" charset="-122"/>
              </a:rPr>
              <a:t>静态测试方法：</a:t>
            </a:r>
            <a:r>
              <a:rPr lang="zh-CN" altLang="zh-CN" sz="2400" b="1" dirty="0">
                <a:solidFill>
                  <a:schemeClr val="tx1">
                    <a:lumMod val="50000"/>
                    <a:lumOff val="50000"/>
                  </a:schemeClr>
                </a:solidFill>
                <a:latin typeface="微软雅黑" pitchFamily="34" charset="-122"/>
                <a:ea typeface="微软雅黑" pitchFamily="34" charset="-122"/>
              </a:rPr>
              <a:t>代码审查，代码走查和静态分析。</a:t>
            </a:r>
            <a:endParaRPr lang="en-US" altLang="zh-CN" sz="2400" b="1" dirty="0">
              <a:solidFill>
                <a:schemeClr val="tx1">
                  <a:lumMod val="50000"/>
                  <a:lumOff val="50000"/>
                </a:schemeClr>
              </a:solidFill>
              <a:latin typeface="微软雅黑" pitchFamily="34" charset="-122"/>
              <a:ea typeface="微软雅黑" pitchFamily="34" charset="-122"/>
            </a:endParaRPr>
          </a:p>
          <a:p>
            <a:pPr indent="304800">
              <a:lnSpc>
                <a:spcPct val="150000"/>
              </a:lnSpc>
              <a:spcBef>
                <a:spcPts val="600"/>
              </a:spcBef>
              <a:spcAft>
                <a:spcPts val="600"/>
              </a:spcAft>
            </a:pPr>
            <a:r>
              <a:rPr lang="zh-CN" altLang="zh-CN" sz="2400" b="1" dirty="0">
                <a:solidFill>
                  <a:srgbClr val="FF0000"/>
                </a:solidFill>
                <a:latin typeface="微软雅黑" pitchFamily="34" charset="-122"/>
                <a:ea typeface="微软雅黑" pitchFamily="34" charset="-122"/>
              </a:rPr>
              <a:t>动态测试方法：</a:t>
            </a:r>
            <a:r>
              <a:rPr lang="zh-CN" altLang="zh-CN" sz="2400" b="1" dirty="0">
                <a:solidFill>
                  <a:schemeClr val="tx1">
                    <a:lumMod val="50000"/>
                    <a:lumOff val="50000"/>
                  </a:schemeClr>
                </a:solidFill>
                <a:latin typeface="微软雅黑" pitchFamily="34" charset="-122"/>
                <a:ea typeface="微软雅黑" pitchFamily="34" charset="-122"/>
              </a:rPr>
              <a:t>采用白盒测试和黑盒测试。</a:t>
            </a:r>
            <a:endParaRPr lang="en-US" altLang="zh-CN" sz="2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4598105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6" name="图片 5"/>
          <p:cNvPicPr/>
          <p:nvPr/>
        </p:nvPicPr>
        <p:blipFill>
          <a:blip r:embed="rId3"/>
          <a:stretch>
            <a:fillRect/>
          </a:stretch>
        </p:blipFill>
        <p:spPr>
          <a:xfrm>
            <a:off x="2082096" y="3418544"/>
            <a:ext cx="7950317" cy="3131885"/>
          </a:xfrm>
          <a:prstGeom prst="rect">
            <a:avLst/>
          </a:prstGeom>
        </p:spPr>
      </p:pic>
      <p:sp>
        <p:nvSpPr>
          <p:cNvPr id="7" name="文本框 6"/>
          <p:cNvSpPr txBox="1"/>
          <p:nvPr/>
        </p:nvSpPr>
        <p:spPr>
          <a:xfrm>
            <a:off x="196227" y="309158"/>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5.5.4 </a:t>
            </a:r>
            <a:r>
              <a:rPr lang="zh-CN" altLang="en-US" sz="2800" b="1" dirty="0">
                <a:solidFill>
                  <a:srgbClr val="00C3D9"/>
                </a:solidFill>
                <a:latin typeface="微软雅黑" pitchFamily="34" charset="-122"/>
                <a:ea typeface="微软雅黑" pitchFamily="34" charset="-122"/>
              </a:rPr>
              <a:t>测试工具</a:t>
            </a:r>
          </a:p>
        </p:txBody>
      </p:sp>
      <p:sp>
        <p:nvSpPr>
          <p:cNvPr id="8" name="矩形 7"/>
          <p:cNvSpPr/>
          <p:nvPr/>
        </p:nvSpPr>
        <p:spPr>
          <a:xfrm>
            <a:off x="387816" y="1254192"/>
            <a:ext cx="10660838"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测试工具名称：</a:t>
            </a:r>
            <a:r>
              <a:rPr lang="en-US" altLang="zh-CN" sz="2000" b="1" dirty="0" err="1">
                <a:solidFill>
                  <a:schemeClr val="tx1">
                    <a:lumMod val="50000"/>
                    <a:lumOff val="50000"/>
                  </a:schemeClr>
                </a:solidFill>
                <a:latin typeface="微软雅黑" pitchFamily="34" charset="-122"/>
                <a:ea typeface="微软雅黑" pitchFamily="34" charset="-122"/>
              </a:rPr>
              <a:t>DebugPanel</a:t>
            </a:r>
            <a:r>
              <a:rPr lang="zh-CN" altLang="zh-CN" sz="2000" b="1" dirty="0">
                <a:solidFill>
                  <a:schemeClr val="tx1">
                    <a:lumMod val="50000"/>
                    <a:lumOff val="50000"/>
                  </a:schemeClr>
                </a:solidFill>
                <a:latin typeface="微软雅黑" pitchFamily="34" charset="-122"/>
                <a:ea typeface="微软雅黑" pitchFamily="34" charset="-122"/>
              </a:rPr>
              <a:t>工具、</a:t>
            </a:r>
            <a:r>
              <a:rPr lang="en-US" altLang="zh-CN" sz="2000" b="1" dirty="0" err="1">
                <a:solidFill>
                  <a:schemeClr val="tx1">
                    <a:lumMod val="50000"/>
                    <a:lumOff val="50000"/>
                  </a:schemeClr>
                </a:solidFill>
                <a:latin typeface="微软雅黑" pitchFamily="34" charset="-122"/>
                <a:ea typeface="微软雅黑" pitchFamily="34" charset="-122"/>
              </a:rPr>
              <a:t>LayaAir</a:t>
            </a:r>
            <a:r>
              <a:rPr lang="en-US" altLang="zh-CN" sz="2000" b="1" dirty="0">
                <a:solidFill>
                  <a:schemeClr val="tx1">
                    <a:lumMod val="50000"/>
                    <a:lumOff val="50000"/>
                  </a:schemeClr>
                </a:solidFill>
                <a:latin typeface="微软雅黑" pitchFamily="34" charset="-122"/>
                <a:ea typeface="微软雅黑" pitchFamily="34" charset="-122"/>
              </a:rPr>
              <a:t> </a:t>
            </a:r>
            <a:r>
              <a:rPr lang="en-US" altLang="zh-CN" sz="2000" b="1" dirty="0" err="1">
                <a:solidFill>
                  <a:schemeClr val="tx1">
                    <a:lumMod val="50000"/>
                    <a:lumOff val="50000"/>
                  </a:schemeClr>
                </a:solidFill>
                <a:latin typeface="微软雅黑" pitchFamily="34" charset="-122"/>
                <a:ea typeface="微软雅黑" pitchFamily="34" charset="-122"/>
              </a:rPr>
              <a:t>DebugTool</a:t>
            </a:r>
            <a:r>
              <a:rPr lang="zh-CN" altLang="zh-CN" sz="2000" b="1" dirty="0">
                <a:solidFill>
                  <a:schemeClr val="tx1">
                    <a:lumMod val="50000"/>
                    <a:lumOff val="50000"/>
                  </a:schemeClr>
                </a:solidFill>
                <a:latin typeface="微软雅黑" pitchFamily="34" charset="-122"/>
                <a:ea typeface="微软雅黑" pitchFamily="34" charset="-122"/>
              </a:rPr>
              <a:t>调试工具。</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工具简介：</a:t>
            </a:r>
            <a:r>
              <a:rPr lang="zh-CN" altLang="zh-CN" sz="2000" b="1" dirty="0">
                <a:solidFill>
                  <a:schemeClr val="tx1">
                    <a:lumMod val="50000"/>
                    <a:lumOff val="50000"/>
                  </a:schemeClr>
                </a:solidFill>
                <a:latin typeface="微软雅黑" pitchFamily="34" charset="-122"/>
                <a:ea typeface="微软雅黑" pitchFamily="34" charset="-122"/>
              </a:rPr>
              <a:t>由于本游戏完全基于</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开发，因此</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自带的调试工具与本项目最为适配。这两个工具可以帮助开发者轻松调试并理清前端的关系和后端的数据，提高测试效率。</a:t>
            </a:r>
          </a:p>
        </p:txBody>
      </p:sp>
    </p:spTree>
    <p:extLst>
      <p:ext uri="{BB962C8B-B14F-4D97-AF65-F5344CB8AC3E}">
        <p14:creationId xmlns:p14="http://schemas.microsoft.com/office/powerpoint/2010/main" val="3268020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62489" y="159977"/>
            <a:ext cx="298856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1.2</a:t>
            </a:r>
            <a:r>
              <a:rPr lang="zh-CN" altLang="en-US" sz="3600" b="1" cap="small" dirty="0">
                <a:solidFill>
                  <a:srgbClr val="00C3D9"/>
                </a:solidFill>
                <a:latin typeface="微软雅黑" panose="020B0503020204020204" pitchFamily="34" charset="-122"/>
                <a:ea typeface="微软雅黑" panose="020B0503020204020204" pitchFamily="34" charset="-122"/>
              </a:rPr>
              <a:t>背景分析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278482"/>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47" name="TextBox 504"/>
          <p:cNvSpPr txBox="1"/>
          <p:nvPr/>
        </p:nvSpPr>
        <p:spPr>
          <a:xfrm>
            <a:off x="651493" y="1304800"/>
            <a:ext cx="10887425" cy="5429492"/>
          </a:xfrm>
          <a:prstGeom prst="rect">
            <a:avLst/>
          </a:prstGeom>
          <a:noFill/>
        </p:spPr>
        <p:txBody>
          <a:bodyPr wrap="square" lIns="91433" tIns="45716" rIns="91433" bIns="45716"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algn="just">
              <a:lnSpc>
                <a:spcPct val="150000"/>
              </a:lnSpc>
              <a:spcAft>
                <a:spcPts val="1200"/>
              </a:spcAft>
            </a:pPr>
            <a:r>
              <a:rPr lang="zh-CN" altLang="zh-CN" sz="1800" b="1" dirty="0">
                <a:solidFill>
                  <a:srgbClr val="FF0000"/>
                </a:solidFill>
              </a:rPr>
              <a:t>软件名称</a:t>
            </a:r>
            <a:r>
              <a:rPr lang="zh-CN" altLang="zh-CN" sz="1800" b="1" dirty="0">
                <a:solidFill>
                  <a:schemeClr val="bg1">
                    <a:lumMod val="50000"/>
                  </a:schemeClr>
                </a:solidFill>
              </a:rPr>
              <a:t>：模拟三国</a:t>
            </a:r>
          </a:p>
          <a:p>
            <a:pPr algn="just">
              <a:lnSpc>
                <a:spcPct val="150000"/>
              </a:lnSpc>
              <a:spcAft>
                <a:spcPts val="1200"/>
              </a:spcAft>
            </a:pPr>
            <a:r>
              <a:rPr lang="zh-CN" altLang="zh-CN" sz="1800" b="1" dirty="0">
                <a:solidFill>
                  <a:srgbClr val="FF0000"/>
                </a:solidFill>
              </a:rPr>
              <a:t>任务提出者</a:t>
            </a:r>
            <a:r>
              <a:rPr lang="zh-CN" altLang="zh-CN" sz="1800" b="1" dirty="0">
                <a:solidFill>
                  <a:schemeClr val="bg1">
                    <a:lumMod val="50000"/>
                  </a:schemeClr>
                </a:solidFill>
              </a:rPr>
              <a:t>：杨枨</a:t>
            </a:r>
          </a:p>
          <a:p>
            <a:pPr algn="just">
              <a:lnSpc>
                <a:spcPct val="150000"/>
              </a:lnSpc>
              <a:spcAft>
                <a:spcPts val="1200"/>
              </a:spcAft>
            </a:pPr>
            <a:r>
              <a:rPr lang="zh-CN" altLang="zh-CN" sz="1800" b="1" dirty="0">
                <a:solidFill>
                  <a:srgbClr val="FF0000"/>
                </a:solidFill>
              </a:rPr>
              <a:t>开发者：</a:t>
            </a:r>
            <a:r>
              <a:rPr lang="en-US" altLang="zh-CN" sz="1800" b="1" dirty="0">
                <a:solidFill>
                  <a:schemeClr val="bg1">
                    <a:lumMod val="50000"/>
                  </a:schemeClr>
                </a:solidFill>
              </a:rPr>
              <a:t>G16</a:t>
            </a:r>
            <a:r>
              <a:rPr lang="zh-CN" altLang="zh-CN" sz="1800" b="1" dirty="0">
                <a:solidFill>
                  <a:schemeClr val="bg1">
                    <a:lumMod val="50000"/>
                  </a:schemeClr>
                </a:solidFill>
              </a:rPr>
              <a:t>，明德</a:t>
            </a:r>
            <a:r>
              <a:rPr lang="en-US" altLang="zh-CN" sz="1800" b="1" dirty="0">
                <a:solidFill>
                  <a:schemeClr val="bg1">
                    <a:lumMod val="50000"/>
                  </a:schemeClr>
                </a:solidFill>
              </a:rPr>
              <a:t>1-518</a:t>
            </a:r>
            <a:r>
              <a:rPr lang="zh-CN" altLang="zh-CN" sz="1800" b="1" dirty="0">
                <a:solidFill>
                  <a:schemeClr val="bg1">
                    <a:lumMod val="50000"/>
                  </a:schemeClr>
                </a:solidFill>
              </a:rPr>
              <a:t>小组</a:t>
            </a:r>
          </a:p>
          <a:p>
            <a:pPr algn="just">
              <a:lnSpc>
                <a:spcPct val="150000"/>
              </a:lnSpc>
              <a:spcAft>
                <a:spcPts val="1200"/>
              </a:spcAft>
            </a:pPr>
            <a:r>
              <a:rPr lang="zh-CN" altLang="zh-CN" sz="1800" b="1" dirty="0">
                <a:solidFill>
                  <a:srgbClr val="FF0000"/>
                </a:solidFill>
              </a:rPr>
              <a:t>组长王华怿</a:t>
            </a:r>
            <a:r>
              <a:rPr lang="zh-CN" altLang="zh-CN" sz="1800" b="1" dirty="0">
                <a:solidFill>
                  <a:schemeClr val="bg1">
                    <a:lumMod val="50000"/>
                  </a:schemeClr>
                </a:solidFill>
              </a:rPr>
              <a:t>：项目经理、项目技术负责人</a:t>
            </a:r>
          </a:p>
          <a:p>
            <a:pPr algn="just">
              <a:lnSpc>
                <a:spcPct val="150000"/>
              </a:lnSpc>
              <a:spcAft>
                <a:spcPts val="1200"/>
              </a:spcAft>
            </a:pPr>
            <a:r>
              <a:rPr lang="zh-CN" altLang="zh-CN" sz="1800" b="1" dirty="0">
                <a:solidFill>
                  <a:srgbClr val="FF0000"/>
                </a:solidFill>
              </a:rPr>
              <a:t>组员吴帅毅</a:t>
            </a:r>
            <a:r>
              <a:rPr lang="zh-CN" altLang="zh-CN" sz="1800" b="1" dirty="0">
                <a:solidFill>
                  <a:schemeClr val="bg1">
                    <a:lumMod val="50000"/>
                  </a:schemeClr>
                </a:solidFill>
              </a:rPr>
              <a:t>：开发经理、实施和测试工程师</a:t>
            </a:r>
          </a:p>
          <a:p>
            <a:pPr algn="just">
              <a:lnSpc>
                <a:spcPct val="150000"/>
              </a:lnSpc>
              <a:spcAft>
                <a:spcPts val="1200"/>
              </a:spcAft>
            </a:pPr>
            <a:r>
              <a:rPr lang="zh-CN" altLang="zh-CN" sz="1800" b="1" dirty="0">
                <a:solidFill>
                  <a:srgbClr val="FF0000"/>
                </a:solidFill>
              </a:rPr>
              <a:t>组员王仕杰：</a:t>
            </a:r>
            <a:r>
              <a:rPr lang="zh-CN" altLang="zh-CN" sz="1800" b="1" dirty="0">
                <a:solidFill>
                  <a:schemeClr val="bg1">
                    <a:lumMod val="50000"/>
                  </a:schemeClr>
                </a:solidFill>
              </a:rPr>
              <a:t>开发工程师、实施和测试工程师</a:t>
            </a:r>
          </a:p>
          <a:p>
            <a:pPr algn="just">
              <a:lnSpc>
                <a:spcPct val="150000"/>
              </a:lnSpc>
              <a:spcAft>
                <a:spcPts val="1200"/>
              </a:spcAft>
            </a:pPr>
            <a:r>
              <a:rPr lang="zh-CN" altLang="zh-CN" sz="1800" b="1" dirty="0">
                <a:solidFill>
                  <a:srgbClr val="FF0000"/>
                </a:solidFill>
              </a:rPr>
              <a:t>用户：</a:t>
            </a:r>
            <a:r>
              <a:rPr lang="zh-CN" altLang="zh-CN" sz="1800" b="1" dirty="0">
                <a:solidFill>
                  <a:schemeClr val="bg1">
                    <a:lumMod val="50000"/>
                  </a:schemeClr>
                </a:solidFill>
              </a:rPr>
              <a:t>杨枨老师，游戏主要面向战略策略游戏爱好者和三国迷</a:t>
            </a:r>
          </a:p>
          <a:p>
            <a:pPr algn="just">
              <a:lnSpc>
                <a:spcPct val="150000"/>
              </a:lnSpc>
              <a:spcAft>
                <a:spcPts val="1200"/>
              </a:spcAft>
            </a:pPr>
            <a:r>
              <a:rPr lang="zh-CN" altLang="zh-CN" sz="1800" b="1" dirty="0">
                <a:solidFill>
                  <a:srgbClr val="FF0000"/>
                </a:solidFill>
              </a:rPr>
              <a:t>软件平台：</a:t>
            </a:r>
            <a:r>
              <a:rPr lang="zh-CN" altLang="zh-CN" sz="1800" b="1" dirty="0">
                <a:solidFill>
                  <a:schemeClr val="bg1">
                    <a:lumMod val="50000"/>
                  </a:schemeClr>
                </a:solidFill>
              </a:rPr>
              <a:t>微信</a:t>
            </a:r>
            <a:r>
              <a:rPr lang="zh-CN" altLang="en-US" sz="1800" b="1" dirty="0">
                <a:solidFill>
                  <a:schemeClr val="bg1">
                    <a:lumMod val="50000"/>
                  </a:schemeClr>
                </a:solidFill>
              </a:rPr>
              <a:t>小游戏</a:t>
            </a:r>
            <a:endParaRPr lang="zh-CN" altLang="zh-CN" sz="1800" b="1" dirty="0">
              <a:solidFill>
                <a:schemeClr val="bg1">
                  <a:lumMod val="50000"/>
                </a:schemeClr>
              </a:solidFill>
            </a:endParaRPr>
          </a:p>
          <a:p>
            <a:pPr algn="just">
              <a:lnSpc>
                <a:spcPct val="150000"/>
              </a:lnSpc>
              <a:spcAft>
                <a:spcPts val="1200"/>
              </a:spcAft>
            </a:pPr>
            <a:r>
              <a:rPr lang="zh-CN" altLang="zh-CN" sz="1800" b="1" dirty="0">
                <a:solidFill>
                  <a:srgbClr val="FF0000"/>
                </a:solidFill>
              </a:rPr>
              <a:t>定义</a:t>
            </a:r>
            <a:r>
              <a:rPr lang="zh-CN" altLang="en-US" sz="1800" b="1" dirty="0">
                <a:solidFill>
                  <a:srgbClr val="FF0000"/>
                </a:solidFill>
              </a:rPr>
              <a:t>：</a:t>
            </a:r>
            <a:r>
              <a:rPr lang="zh-CN" altLang="zh-CN" sz="1800" b="1" dirty="0">
                <a:solidFill>
                  <a:schemeClr val="bg1">
                    <a:lumMod val="50000"/>
                  </a:schemeClr>
                </a:solidFill>
              </a:rPr>
              <a:t>三国题材，</a:t>
            </a:r>
            <a:r>
              <a:rPr lang="en-US" altLang="zh-CN" sz="1800" b="1" dirty="0">
                <a:solidFill>
                  <a:schemeClr val="bg1">
                    <a:lumMod val="50000"/>
                  </a:schemeClr>
                </a:solidFill>
              </a:rPr>
              <a:t>SLG (</a:t>
            </a:r>
            <a:r>
              <a:rPr lang="en-US" altLang="zh-CN" sz="1800" b="1" dirty="0">
                <a:solidFill>
                  <a:schemeClr val="bg1">
                    <a:lumMod val="50000"/>
                  </a:schemeClr>
                </a:solidFill>
                <a:hlinkClick r:id="rId3"/>
              </a:rPr>
              <a:t>Sim</a:t>
            </a:r>
            <a:r>
              <a:rPr lang="en-US" altLang="zh-CN" sz="1800" b="1" dirty="0">
                <a:solidFill>
                  <a:schemeClr val="bg1">
                    <a:lumMod val="50000"/>
                  </a:schemeClr>
                </a:solidFill>
              </a:rPr>
              <a:t>ulation Game,</a:t>
            </a:r>
            <a:r>
              <a:rPr lang="zh-CN" altLang="zh-CN" sz="1800" b="1" dirty="0">
                <a:solidFill>
                  <a:schemeClr val="bg1">
                    <a:lumMod val="50000"/>
                  </a:schemeClr>
                </a:solidFill>
              </a:rPr>
              <a:t>模拟游戏</a:t>
            </a:r>
            <a:r>
              <a:rPr lang="en-US" altLang="zh-CN" sz="1800" b="1" dirty="0">
                <a:solidFill>
                  <a:schemeClr val="bg1">
                    <a:lumMod val="50000"/>
                  </a:schemeClr>
                </a:solidFill>
              </a:rPr>
              <a:t>)</a:t>
            </a:r>
            <a:r>
              <a:rPr lang="zh-CN" altLang="zh-CN" sz="1800" b="1" dirty="0">
                <a:solidFill>
                  <a:schemeClr val="bg1">
                    <a:lumMod val="50000"/>
                  </a:schemeClr>
                </a:solidFill>
              </a:rPr>
              <a:t>，策略，模拟，经营，战略，回合制，微信小</a:t>
            </a:r>
            <a:r>
              <a:rPr lang="zh-CN" altLang="en-US" sz="1800" b="1" dirty="0">
                <a:solidFill>
                  <a:schemeClr val="bg1">
                    <a:lumMod val="50000"/>
                  </a:schemeClr>
                </a:solidFill>
              </a:rPr>
              <a:t>游戏</a:t>
            </a:r>
            <a:r>
              <a:rPr lang="zh-CN" altLang="zh-CN" sz="1800" b="1" dirty="0">
                <a:solidFill>
                  <a:schemeClr val="bg1">
                    <a:lumMod val="50000"/>
                  </a:schemeClr>
                </a:solidFill>
              </a:rPr>
              <a:t>，跨平台，简单易上手</a:t>
            </a:r>
            <a:r>
              <a:rPr lang="zh-CN" altLang="zh-CN" sz="1600" b="1" dirty="0">
                <a:solidFill>
                  <a:schemeClr val="bg1">
                    <a:lumMod val="50000"/>
                  </a:schemeClr>
                </a:solidFill>
              </a:rPr>
              <a:t>。</a:t>
            </a:r>
          </a:p>
        </p:txBody>
      </p:sp>
    </p:spTree>
    <p:extLst>
      <p:ext uri="{BB962C8B-B14F-4D97-AF65-F5344CB8AC3E}">
        <p14:creationId xmlns:p14="http://schemas.microsoft.com/office/powerpoint/2010/main" val="3221229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234073" y="1494516"/>
            <a:ext cx="305605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5.6.1 </a:t>
            </a:r>
            <a:r>
              <a:rPr lang="zh-CN" altLang="en-US" sz="2800" b="1" dirty="0">
                <a:solidFill>
                  <a:srgbClr val="00C3D9"/>
                </a:solidFill>
                <a:latin typeface="微软雅黑" pitchFamily="34" charset="-122"/>
                <a:ea typeface="微软雅黑" pitchFamily="34" charset="-122"/>
              </a:rPr>
              <a:t>单元测试</a:t>
            </a:r>
          </a:p>
        </p:txBody>
      </p:sp>
      <p:sp>
        <p:nvSpPr>
          <p:cNvPr id="8" name="矩形 7"/>
          <p:cNvSpPr/>
          <p:nvPr/>
        </p:nvSpPr>
        <p:spPr>
          <a:xfrm>
            <a:off x="777402" y="2469215"/>
            <a:ext cx="10867201" cy="2246769"/>
          </a:xfrm>
          <a:prstGeom prst="rect">
            <a:avLst/>
          </a:prstGeom>
        </p:spPr>
        <p:txBody>
          <a:bodyPr wrap="square">
            <a:spAutoFit/>
          </a:bodyPr>
          <a:lstStyle/>
          <a:p>
            <a:r>
              <a:rPr lang="zh-CN" altLang="zh-CN" sz="2800" b="1" dirty="0">
                <a:solidFill>
                  <a:srgbClr val="FF0000"/>
                </a:solidFill>
                <a:latin typeface="微软雅黑" pitchFamily="34" charset="-122"/>
                <a:ea typeface="微软雅黑" pitchFamily="34" charset="-122"/>
              </a:rPr>
              <a:t>参照文件：</a:t>
            </a:r>
            <a:r>
              <a:rPr lang="zh-CN" altLang="zh-CN" sz="2800" b="1" dirty="0">
                <a:solidFill>
                  <a:schemeClr val="tx1">
                    <a:lumMod val="50000"/>
                    <a:lumOff val="50000"/>
                  </a:schemeClr>
                </a:solidFill>
                <a:latin typeface="微软雅黑" pitchFamily="34" charset="-122"/>
                <a:ea typeface="微软雅黑" pitchFamily="34" charset="-122"/>
              </a:rPr>
              <a:t>详细设计文档</a:t>
            </a:r>
          </a:p>
          <a:p>
            <a:r>
              <a:rPr lang="zh-CN" altLang="zh-CN" sz="2800" b="1" dirty="0">
                <a:solidFill>
                  <a:srgbClr val="FF0000"/>
                </a:solidFill>
                <a:latin typeface="微软雅黑" pitchFamily="34" charset="-122"/>
                <a:ea typeface="微软雅黑" pitchFamily="34" charset="-122"/>
              </a:rPr>
              <a:t>测试技术：</a:t>
            </a:r>
            <a:r>
              <a:rPr lang="zh-CN" altLang="zh-CN" sz="2800" b="1" dirty="0">
                <a:solidFill>
                  <a:schemeClr val="tx1">
                    <a:lumMod val="50000"/>
                    <a:lumOff val="50000"/>
                  </a:schemeClr>
                </a:solidFill>
                <a:latin typeface="微软雅黑" pitchFamily="34" charset="-122"/>
                <a:ea typeface="微软雅黑" pitchFamily="34" charset="-122"/>
              </a:rPr>
              <a:t>白盒测试技术</a:t>
            </a:r>
          </a:p>
          <a:p>
            <a:r>
              <a:rPr lang="zh-CN" altLang="zh-CN" sz="2800" b="1" dirty="0">
                <a:solidFill>
                  <a:srgbClr val="FF0000"/>
                </a:solidFill>
                <a:latin typeface="微软雅黑" pitchFamily="34" charset="-122"/>
                <a:ea typeface="微软雅黑" pitchFamily="34" charset="-122"/>
              </a:rPr>
              <a:t>测试说明：</a:t>
            </a:r>
            <a:r>
              <a:rPr lang="zh-CN" altLang="zh-CN" sz="2800" b="1" dirty="0">
                <a:solidFill>
                  <a:schemeClr val="tx1">
                    <a:lumMod val="50000"/>
                    <a:lumOff val="50000"/>
                  </a:schemeClr>
                </a:solidFill>
                <a:latin typeface="微软雅黑" pitchFamily="34" charset="-122"/>
                <a:ea typeface="微软雅黑" pitchFamily="34" charset="-122"/>
              </a:rPr>
              <a:t>测试设计员需要按照详细设计的模块设计，划分相对应的模块测试用例。并且以白盒测试作为主要测试技术，对每个功能模块当中的所有选项进行测试</a:t>
            </a:r>
            <a:r>
              <a:rPr lang="zh-CN" altLang="zh-CN" sz="2000" b="1" dirty="0">
                <a:solidFill>
                  <a:schemeClr val="tx1">
                    <a:lumMod val="50000"/>
                    <a:lumOff val="50000"/>
                  </a:schemeClr>
                </a:solidFill>
                <a:latin typeface="微软雅黑" pitchFamily="34" charset="-122"/>
                <a:ea typeface="微软雅黑" pitchFamily="34" charset="-122"/>
              </a:rPr>
              <a:t>。</a:t>
            </a:r>
          </a:p>
        </p:txBody>
      </p:sp>
      <p:sp>
        <p:nvSpPr>
          <p:cNvPr id="11" name="Copyright Notice"/>
          <p:cNvSpPr>
            <a:spLocks/>
          </p:cNvSpPr>
          <p:nvPr/>
        </p:nvSpPr>
        <p:spPr bwMode="auto">
          <a:xfrm>
            <a:off x="4687820" y="249538"/>
            <a:ext cx="397761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5.6</a:t>
            </a:r>
            <a:r>
              <a:rPr lang="zh-CN" altLang="en-US" sz="3600" b="1" dirty="0">
                <a:solidFill>
                  <a:srgbClr val="00C3D9"/>
                </a:solidFill>
                <a:latin typeface="微软雅黑" pitchFamily="34" charset="-122"/>
                <a:ea typeface="微软雅黑" pitchFamily="34" charset="-122"/>
              </a:rPr>
              <a:t>测试用例设计</a:t>
            </a:r>
          </a:p>
        </p:txBody>
      </p:sp>
      <p:grpSp>
        <p:nvGrpSpPr>
          <p:cNvPr id="12" name="组合 11"/>
          <p:cNvGrpSpPr/>
          <p:nvPr/>
        </p:nvGrpSpPr>
        <p:grpSpPr>
          <a:xfrm>
            <a:off x="2408124" y="966837"/>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 name="矩形 3"/>
          <p:cNvSpPr/>
          <p:nvPr/>
        </p:nvSpPr>
        <p:spPr>
          <a:xfrm>
            <a:off x="777402" y="4798131"/>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166587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140069" y="221193"/>
            <a:ext cx="4064462"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5.6.2 </a:t>
            </a:r>
            <a:r>
              <a:rPr lang="zh-CN" altLang="en-US" sz="3200" b="1" dirty="0">
                <a:solidFill>
                  <a:srgbClr val="00C3D9"/>
                </a:solidFill>
                <a:latin typeface="微软雅黑" pitchFamily="34" charset="-122"/>
                <a:ea typeface="微软雅黑" pitchFamily="34" charset="-122"/>
              </a:rPr>
              <a:t>各</a:t>
            </a:r>
            <a:r>
              <a:rPr lang="zh-CN" altLang="en-US" sz="2800" b="1" dirty="0">
                <a:solidFill>
                  <a:srgbClr val="00C3D9"/>
                </a:solidFill>
                <a:latin typeface="微软雅黑" pitchFamily="34" charset="-122"/>
                <a:ea typeface="微软雅黑" pitchFamily="34" charset="-122"/>
              </a:rPr>
              <a:t>模块测试设计</a:t>
            </a:r>
          </a:p>
        </p:txBody>
      </p:sp>
      <p:sp>
        <p:nvSpPr>
          <p:cNvPr id="4" name="矩形 3"/>
          <p:cNvSpPr/>
          <p:nvPr/>
        </p:nvSpPr>
        <p:spPr>
          <a:xfrm>
            <a:off x="2679326" y="909392"/>
            <a:ext cx="697627" cy="400110"/>
          </a:xfrm>
          <a:prstGeom prst="rect">
            <a:avLst/>
          </a:prstGeom>
        </p:spPr>
        <p:txBody>
          <a:bodyPr wrap="none">
            <a:spAutoFit/>
          </a:bodyPr>
          <a:lstStyle/>
          <a:p>
            <a:r>
              <a:rPr lang="zh-CN" altLang="zh-CN" sz="2000" b="1" dirty="0">
                <a:solidFill>
                  <a:srgbClr val="00C3D9"/>
                </a:solidFill>
                <a:latin typeface="微软雅黑" pitchFamily="34" charset="-122"/>
                <a:ea typeface="微软雅黑" pitchFamily="34" charset="-122"/>
              </a:rPr>
              <a:t>军事</a:t>
            </a:r>
            <a:endParaRPr lang="zh-CN" altLang="en-US" sz="2000" b="1" dirty="0">
              <a:solidFill>
                <a:srgbClr val="00C3D9"/>
              </a:solidFill>
              <a:latin typeface="微软雅黑" pitchFamily="34" charset="-122"/>
              <a:ea typeface="微软雅黑" pitchFamily="34" charset="-122"/>
            </a:endParaRPr>
          </a:p>
        </p:txBody>
      </p:sp>
      <p:sp>
        <p:nvSpPr>
          <p:cNvPr id="5" name="矩形 4"/>
          <p:cNvSpPr/>
          <p:nvPr/>
        </p:nvSpPr>
        <p:spPr>
          <a:xfrm>
            <a:off x="0" y="1627972"/>
            <a:ext cx="5682952"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19" name="矩形 18"/>
          <p:cNvSpPr/>
          <p:nvPr/>
        </p:nvSpPr>
        <p:spPr>
          <a:xfrm>
            <a:off x="2679326" y="3824277"/>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内政</a:t>
            </a:r>
          </a:p>
        </p:txBody>
      </p:sp>
      <p:sp>
        <p:nvSpPr>
          <p:cNvPr id="6" name="矩形 5"/>
          <p:cNvSpPr/>
          <p:nvPr/>
        </p:nvSpPr>
        <p:spPr>
          <a:xfrm>
            <a:off x="0" y="4626317"/>
            <a:ext cx="5794049"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1" name="矩形 20"/>
          <p:cNvSpPr/>
          <p:nvPr/>
        </p:nvSpPr>
        <p:spPr>
          <a:xfrm>
            <a:off x="8795186" y="827872"/>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谋略</a:t>
            </a:r>
          </a:p>
        </p:txBody>
      </p:sp>
      <p:sp>
        <p:nvSpPr>
          <p:cNvPr id="20" name="矩形 19"/>
          <p:cNvSpPr/>
          <p:nvPr/>
        </p:nvSpPr>
        <p:spPr>
          <a:xfrm>
            <a:off x="6097588" y="1627972"/>
            <a:ext cx="6092825" cy="1631216"/>
          </a:xfrm>
          <a:prstGeom prst="rect">
            <a:avLst/>
          </a:prstGeom>
        </p:spPr>
        <p:txBody>
          <a:bodyPr>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2" name="矩形 21"/>
          <p:cNvSpPr/>
          <p:nvPr/>
        </p:nvSpPr>
        <p:spPr>
          <a:xfrm>
            <a:off x="8820833" y="3855055"/>
            <a:ext cx="646331" cy="369332"/>
          </a:xfrm>
          <a:prstGeom prst="rect">
            <a:avLst/>
          </a:prstGeom>
        </p:spPr>
        <p:txBody>
          <a:bodyPr wrap="none">
            <a:spAutoFit/>
          </a:bodyPr>
          <a:lstStyle/>
          <a:p>
            <a:r>
              <a:rPr lang="zh-CN" altLang="en-US" b="1" dirty="0">
                <a:solidFill>
                  <a:srgbClr val="00C3D9"/>
                </a:solidFill>
                <a:latin typeface="微软雅黑" pitchFamily="34" charset="-122"/>
                <a:ea typeface="微软雅黑" pitchFamily="34" charset="-122"/>
              </a:rPr>
              <a:t>人事</a:t>
            </a:r>
          </a:p>
        </p:txBody>
      </p:sp>
      <p:sp>
        <p:nvSpPr>
          <p:cNvPr id="23" name="矩形 22"/>
          <p:cNvSpPr/>
          <p:nvPr/>
        </p:nvSpPr>
        <p:spPr>
          <a:xfrm>
            <a:off x="6181563" y="4626317"/>
            <a:ext cx="6092825" cy="1492716"/>
          </a:xfrm>
          <a:prstGeom prst="rect">
            <a:avLst/>
          </a:prstGeom>
        </p:spPr>
        <p:txBody>
          <a:bodyPr>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设计思路：</a:t>
            </a:r>
            <a:r>
              <a:rPr lang="zh-CN" altLang="zh-CN" b="1" dirty="0">
                <a:solidFill>
                  <a:schemeClr val="tx1">
                    <a:lumMod val="50000"/>
                    <a:lumOff val="50000"/>
                  </a:schemeClr>
                </a:solidFill>
                <a:latin typeface="微软雅黑" pitchFamily="34" charset="-122"/>
                <a:ea typeface="微软雅黑" pitchFamily="34" charset="-122"/>
              </a:rPr>
              <a:t>边缘值测试（</a:t>
            </a:r>
            <a:r>
              <a:rPr lang="en-US" altLang="zh-CN" b="1" dirty="0">
                <a:solidFill>
                  <a:schemeClr val="tx1">
                    <a:lumMod val="50000"/>
                    <a:lumOff val="50000"/>
                  </a:schemeClr>
                </a:solidFill>
                <a:latin typeface="微软雅黑" pitchFamily="34" charset="-122"/>
                <a:ea typeface="微软雅黑" pitchFamily="34" charset="-122"/>
              </a:rPr>
              <a:t>0</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1</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25536</a:t>
            </a:r>
            <a:r>
              <a:rPr lang="zh-CN" altLang="zh-CN"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逻辑覆盖：</a:t>
            </a:r>
            <a:r>
              <a:rPr lang="zh-CN" altLang="zh-CN" b="1" dirty="0">
                <a:solidFill>
                  <a:schemeClr val="tx1">
                    <a:lumMod val="50000"/>
                    <a:lumOff val="50000"/>
                  </a:schemeClr>
                </a:solidFill>
                <a:latin typeface="微软雅黑" pitchFamily="34" charset="-122"/>
                <a:ea typeface="微软雅黑" pitchFamily="34" charset="-122"/>
              </a:rPr>
              <a:t>判断</a:t>
            </a:r>
            <a:r>
              <a:rPr lang="en-US" altLang="zh-CN" b="1" dirty="0">
                <a:solidFill>
                  <a:schemeClr val="tx1">
                    <a:lumMod val="50000"/>
                    <a:lumOff val="50000"/>
                  </a:schemeClr>
                </a:solidFill>
                <a:latin typeface="微软雅黑" pitchFamily="34" charset="-122"/>
                <a:ea typeface="微软雅黑" pitchFamily="34" charset="-122"/>
              </a:rPr>
              <a:t>/</a:t>
            </a:r>
            <a:r>
              <a:rPr lang="zh-CN" altLang="zh-CN" b="1" dirty="0">
                <a:solidFill>
                  <a:schemeClr val="tx1">
                    <a:lumMod val="50000"/>
                    <a:lumOff val="50000"/>
                  </a:schemeClr>
                </a:solidFill>
                <a:latin typeface="微软雅黑" pitchFamily="34" charset="-122"/>
                <a:ea typeface="微软雅黑" pitchFamily="34" charset="-122"/>
              </a:rPr>
              <a:t>条件覆盖。</a:t>
            </a:r>
          </a:p>
        </p:txBody>
      </p:sp>
    </p:spTree>
    <p:extLst>
      <p:ext uri="{BB962C8B-B14F-4D97-AF65-F5344CB8AC3E}">
        <p14:creationId xmlns:p14="http://schemas.microsoft.com/office/powerpoint/2010/main" val="27046114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466216" y="703225"/>
            <a:ext cx="2911466"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5.6.3 </a:t>
            </a:r>
            <a:r>
              <a:rPr lang="zh-CN" altLang="en-US" sz="3200" b="1" dirty="0">
                <a:solidFill>
                  <a:srgbClr val="00C3D9"/>
                </a:solidFill>
                <a:latin typeface="微软雅黑" pitchFamily="34" charset="-122"/>
                <a:ea typeface="微软雅黑" pitchFamily="34" charset="-122"/>
              </a:rPr>
              <a:t>集成测试</a:t>
            </a:r>
            <a:endParaRPr lang="zh-CN" altLang="en-US" sz="2800" b="1" dirty="0">
              <a:solidFill>
                <a:srgbClr val="00C3D9"/>
              </a:solidFill>
              <a:latin typeface="微软雅黑" pitchFamily="34" charset="-122"/>
              <a:ea typeface="微软雅黑" pitchFamily="34" charset="-122"/>
            </a:endParaRPr>
          </a:p>
        </p:txBody>
      </p:sp>
      <p:sp>
        <p:nvSpPr>
          <p:cNvPr id="8" name="矩形 7"/>
          <p:cNvSpPr/>
          <p:nvPr/>
        </p:nvSpPr>
        <p:spPr>
          <a:xfrm>
            <a:off x="574173" y="2316348"/>
            <a:ext cx="10892776" cy="2677656"/>
          </a:xfrm>
          <a:prstGeom prst="rect">
            <a:avLst/>
          </a:prstGeom>
        </p:spPr>
        <p:txBody>
          <a:bodyPr wrap="square">
            <a:spAutoFit/>
          </a:bodyPr>
          <a:lstStyle/>
          <a:p>
            <a:r>
              <a:rPr lang="zh-CN" altLang="zh-CN" sz="2800" b="1" dirty="0">
                <a:solidFill>
                  <a:srgbClr val="FF0000"/>
                </a:solidFill>
                <a:latin typeface="微软雅黑" pitchFamily="34" charset="-122"/>
                <a:ea typeface="微软雅黑" pitchFamily="34" charset="-122"/>
              </a:rPr>
              <a:t>参照文件：</a:t>
            </a:r>
            <a:r>
              <a:rPr lang="zh-CN" altLang="zh-CN" sz="2800" b="1" dirty="0">
                <a:solidFill>
                  <a:schemeClr val="tx1">
                    <a:lumMod val="50000"/>
                    <a:lumOff val="50000"/>
                  </a:schemeClr>
                </a:solidFill>
                <a:latin typeface="微软雅黑" pitchFamily="34" charset="-122"/>
                <a:ea typeface="微软雅黑" pitchFamily="34" charset="-122"/>
              </a:rPr>
              <a:t>总体设计文档</a:t>
            </a:r>
          </a:p>
          <a:p>
            <a:r>
              <a:rPr lang="zh-CN" altLang="zh-CN" sz="2800" b="1" dirty="0">
                <a:solidFill>
                  <a:srgbClr val="FF0000"/>
                </a:solidFill>
                <a:latin typeface="微软雅黑" pitchFamily="34" charset="-122"/>
                <a:ea typeface="微软雅黑" pitchFamily="34" charset="-122"/>
              </a:rPr>
              <a:t>测试方法：</a:t>
            </a:r>
            <a:r>
              <a:rPr lang="zh-CN" altLang="zh-CN" sz="2800" b="1" dirty="0">
                <a:solidFill>
                  <a:schemeClr val="tx1">
                    <a:lumMod val="50000"/>
                    <a:lumOff val="50000"/>
                  </a:schemeClr>
                </a:solidFill>
                <a:latin typeface="微软雅黑" pitchFamily="34" charset="-122"/>
                <a:ea typeface="微软雅黑" pitchFamily="34" charset="-122"/>
              </a:rPr>
              <a:t>渐增式测试方法</a:t>
            </a:r>
            <a:r>
              <a:rPr lang="en-US" altLang="zh-CN" sz="2800" b="1" dirty="0">
                <a:solidFill>
                  <a:schemeClr val="tx1">
                    <a:lumMod val="50000"/>
                    <a:lumOff val="50000"/>
                  </a:schemeClr>
                </a:solidFill>
                <a:latin typeface="微软雅黑" pitchFamily="34" charset="-122"/>
                <a:ea typeface="微软雅黑" pitchFamily="34" charset="-122"/>
              </a:rPr>
              <a:t>,</a:t>
            </a:r>
            <a:r>
              <a:rPr lang="zh-CN" altLang="zh-CN" sz="2800" b="1" dirty="0">
                <a:solidFill>
                  <a:schemeClr val="tx1">
                    <a:lumMod val="50000"/>
                    <a:lumOff val="50000"/>
                  </a:schemeClr>
                </a:solidFill>
                <a:latin typeface="微软雅黑" pitchFamily="34" charset="-122"/>
                <a:ea typeface="微软雅黑" pitchFamily="34" charset="-122"/>
              </a:rPr>
              <a:t>自顶向下</a:t>
            </a:r>
          </a:p>
          <a:p>
            <a:r>
              <a:rPr lang="zh-CN" altLang="zh-CN" sz="2800" b="1" dirty="0">
                <a:solidFill>
                  <a:srgbClr val="FF0000"/>
                </a:solidFill>
                <a:latin typeface="微软雅黑" pitchFamily="34" charset="-122"/>
                <a:ea typeface="微软雅黑" pitchFamily="34" charset="-122"/>
              </a:rPr>
              <a:t>具体实现：</a:t>
            </a:r>
            <a:r>
              <a:rPr lang="zh-CN" altLang="zh-CN" sz="2800" b="1" dirty="0">
                <a:solidFill>
                  <a:schemeClr val="tx1">
                    <a:lumMod val="50000"/>
                    <a:lumOff val="50000"/>
                  </a:schemeClr>
                </a:solidFill>
                <a:latin typeface="微软雅黑" pitchFamily="34" charset="-122"/>
                <a:ea typeface="微软雅黑" pitchFamily="34" charset="-122"/>
              </a:rPr>
              <a:t>事实上，最简单且有效的方法就是玩家从第一次进入小游戏开始，新游戏，剧本选择，势力选择，军事，内政，谋略，人事，详细信息，下一回合，退出，读取游戏，再一轮操作后退出，查看排行榜。既满足自顶向下，也满足渐增式的要求。</a:t>
            </a:r>
          </a:p>
        </p:txBody>
      </p:sp>
      <p:sp>
        <p:nvSpPr>
          <p:cNvPr id="2" name="矩形 1"/>
          <p:cNvSpPr/>
          <p:nvPr/>
        </p:nvSpPr>
        <p:spPr>
          <a:xfrm>
            <a:off x="574173" y="5393442"/>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2712346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59710" y="426292"/>
            <a:ext cx="2680043"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5.6.4 </a:t>
            </a:r>
            <a:r>
              <a:rPr lang="zh-CN" altLang="en-US" sz="2800" b="1" dirty="0">
                <a:solidFill>
                  <a:srgbClr val="00C3D9"/>
                </a:solidFill>
                <a:latin typeface="微软雅黑" pitchFamily="34" charset="-122"/>
                <a:ea typeface="微软雅黑" pitchFamily="34" charset="-122"/>
              </a:rPr>
              <a:t>系统测试</a:t>
            </a:r>
          </a:p>
        </p:txBody>
      </p:sp>
      <p:graphicFrame>
        <p:nvGraphicFramePr>
          <p:cNvPr id="4" name="表格 3"/>
          <p:cNvGraphicFramePr>
            <a:graphicFrameLocks noGrp="1"/>
          </p:cNvGraphicFramePr>
          <p:nvPr>
            <p:extLst>
              <p:ext uri="{D42A27DB-BD31-4B8C-83A1-F6EECF244321}">
                <p14:modId xmlns:p14="http://schemas.microsoft.com/office/powerpoint/2010/main" val="2624572811"/>
              </p:ext>
            </p:extLst>
          </p:nvPr>
        </p:nvGraphicFramePr>
        <p:xfrm>
          <a:off x="155037" y="1562539"/>
          <a:ext cx="11880337" cy="4763617"/>
        </p:xfrm>
        <a:graphic>
          <a:graphicData uri="http://schemas.openxmlformats.org/drawingml/2006/table">
            <a:tbl>
              <a:tblPr firstRow="1" firstCol="1" bandRow="1"/>
              <a:tblGrid>
                <a:gridCol w="1925214">
                  <a:extLst>
                    <a:ext uri="{9D8B030D-6E8A-4147-A177-3AD203B41FA5}">
                      <a16:colId xmlns:a16="http://schemas.microsoft.com/office/drawing/2014/main" val="20000"/>
                    </a:ext>
                  </a:extLst>
                </a:gridCol>
                <a:gridCol w="3476044">
                  <a:extLst>
                    <a:ext uri="{9D8B030D-6E8A-4147-A177-3AD203B41FA5}">
                      <a16:colId xmlns:a16="http://schemas.microsoft.com/office/drawing/2014/main" val="20001"/>
                    </a:ext>
                  </a:extLst>
                </a:gridCol>
                <a:gridCol w="6479079">
                  <a:extLst>
                    <a:ext uri="{9D8B030D-6E8A-4147-A177-3AD203B41FA5}">
                      <a16:colId xmlns:a16="http://schemas.microsoft.com/office/drawing/2014/main" val="20002"/>
                    </a:ext>
                  </a:extLst>
                </a:gridCol>
              </a:tblGrid>
              <a:tr h="465079">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测试编号</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测试名称</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测试内容</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dirty="0">
                          <a:solidFill>
                            <a:schemeClr val="tx1">
                              <a:lumMod val="50000"/>
                              <a:lumOff val="50000"/>
                            </a:schemeClr>
                          </a:solidFill>
                          <a:latin typeface="微软雅黑" pitchFamily="34" charset="-122"/>
                          <a:ea typeface="微软雅黑" pitchFamily="34" charset="-122"/>
                          <a:cs typeface="+mn-cs"/>
                        </a:rPr>
                        <a:t>1</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功能测试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因与下方确认测试的功能检验相同，不与测试。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38222">
                <a:tc>
                  <a:txBody>
                    <a:bodyPr/>
                    <a:lstStyle/>
                    <a:p>
                      <a:pPr marL="0" indent="266700" algn="l" defTabSz="1219170" rtl="0" eaLnBrk="1" latinLnBrk="0" hangingPunct="1">
                        <a:lnSpc>
                          <a:spcPct val="150000"/>
                        </a:lnSpc>
                        <a:spcBef>
                          <a:spcPts val="600"/>
                        </a:spcBef>
                        <a:spcAft>
                          <a:spcPts val="600"/>
                        </a:spcAft>
                      </a:pPr>
                      <a:r>
                        <a:rPr lang="en-US" altLang="zh-CN" sz="2100" b="1" kern="1200" dirty="0">
                          <a:solidFill>
                            <a:schemeClr val="tx1">
                              <a:lumMod val="50000"/>
                              <a:lumOff val="50000"/>
                            </a:schemeClr>
                          </a:solidFill>
                          <a:latin typeface="微软雅黑" pitchFamily="34" charset="-122"/>
                          <a:ea typeface="微软雅黑" pitchFamily="34" charset="-122"/>
                          <a:cs typeface="+mn-cs"/>
                        </a:rPr>
                        <a:t>2</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健壮性测试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网络发生波动时，数据是否能够存储在本地和云端</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机器发生卡顿时，能否保证数据不出错</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微信发生闪退等程序问题时，数据是否能够存储在本地和云端</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3</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恢复测试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每回合自动保存数据，如果</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4</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安全测试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因与下方确认测试的安全检验相同，不予测试。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5</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压力测试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使用微信开发者工具进行测试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192126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68255" y="451929"/>
            <a:ext cx="2996237" cy="584775"/>
          </a:xfrm>
          <a:prstGeom prst="rect">
            <a:avLst/>
          </a:prstGeom>
          <a:noFill/>
        </p:spPr>
        <p:txBody>
          <a:bodyPr wrap="square" rtlCol="0">
            <a:spAutoFit/>
          </a:bodyPr>
          <a:lstStyle/>
          <a:p>
            <a:r>
              <a:rPr lang="en-US" altLang="zh-CN" sz="3200" b="1" dirty="0">
                <a:solidFill>
                  <a:srgbClr val="00C3D9"/>
                </a:solidFill>
                <a:latin typeface="微软雅黑" pitchFamily="34" charset="-122"/>
                <a:ea typeface="微软雅黑" pitchFamily="34" charset="-122"/>
              </a:rPr>
              <a:t>5.6.5 </a:t>
            </a:r>
            <a:r>
              <a:rPr lang="zh-CN" altLang="en-US" sz="3200" b="1" dirty="0">
                <a:solidFill>
                  <a:srgbClr val="00C3D9"/>
                </a:solidFill>
                <a:latin typeface="微软雅黑" pitchFamily="34" charset="-122"/>
                <a:ea typeface="微软雅黑" pitchFamily="34" charset="-122"/>
              </a:rPr>
              <a:t>确认测试</a:t>
            </a:r>
          </a:p>
        </p:txBody>
      </p:sp>
      <p:sp>
        <p:nvSpPr>
          <p:cNvPr id="2" name="矩形 1"/>
          <p:cNvSpPr/>
          <p:nvPr/>
        </p:nvSpPr>
        <p:spPr>
          <a:xfrm>
            <a:off x="0" y="1395067"/>
            <a:ext cx="5130578" cy="1646605"/>
          </a:xfrm>
          <a:prstGeom prst="rect">
            <a:avLst/>
          </a:prstGeom>
        </p:spPr>
        <p:txBody>
          <a:bodyPr wrap="square">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参照文件：</a:t>
            </a:r>
            <a:r>
              <a:rPr lang="zh-CN" altLang="zh-CN" b="1" dirty="0">
                <a:solidFill>
                  <a:schemeClr val="tx1">
                    <a:lumMod val="50000"/>
                    <a:lumOff val="50000"/>
                  </a:schemeClr>
                </a:solidFill>
                <a:latin typeface="微软雅黑" pitchFamily="34" charset="-122"/>
                <a:ea typeface="微软雅黑" pitchFamily="34" charset="-122"/>
              </a:rPr>
              <a:t>需求分析文档，游戏设计目标文档</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参与人员：</a:t>
            </a:r>
            <a:r>
              <a:rPr lang="zh-CN" altLang="zh-CN" b="1" dirty="0">
                <a:solidFill>
                  <a:schemeClr val="tx1">
                    <a:lumMod val="50000"/>
                    <a:lumOff val="50000"/>
                  </a:schemeClr>
                </a:solidFill>
                <a:latin typeface="微软雅黑" pitchFamily="34" charset="-122"/>
                <a:ea typeface="微软雅黑" pitchFamily="34" charset="-122"/>
              </a:rPr>
              <a:t>测试人员、预期用户</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测试方法：</a:t>
            </a:r>
            <a:r>
              <a:rPr lang="zh-CN" altLang="zh-CN" b="1" dirty="0">
                <a:solidFill>
                  <a:schemeClr val="tx1">
                    <a:lumMod val="50000"/>
                    <a:lumOff val="50000"/>
                  </a:schemeClr>
                </a:solidFill>
                <a:latin typeface="微软雅黑" pitchFamily="34" charset="-122"/>
                <a:ea typeface="微软雅黑" pitchFamily="34" charset="-122"/>
              </a:rPr>
              <a:t>黑盒测试方法</a:t>
            </a:r>
          </a:p>
        </p:txBody>
      </p:sp>
      <p:graphicFrame>
        <p:nvGraphicFramePr>
          <p:cNvPr id="5" name="表格 4"/>
          <p:cNvGraphicFramePr>
            <a:graphicFrameLocks noGrp="1"/>
          </p:cNvGraphicFramePr>
          <p:nvPr>
            <p:extLst>
              <p:ext uri="{D42A27DB-BD31-4B8C-83A1-F6EECF244321}">
                <p14:modId xmlns:p14="http://schemas.microsoft.com/office/powerpoint/2010/main" val="3334173989"/>
              </p:ext>
            </p:extLst>
          </p:nvPr>
        </p:nvGraphicFramePr>
        <p:xfrm>
          <a:off x="5130578" y="1556263"/>
          <a:ext cx="6560679" cy="4090230"/>
        </p:xfrm>
        <a:graphic>
          <a:graphicData uri="http://schemas.openxmlformats.org/drawingml/2006/table">
            <a:tbl>
              <a:tblPr firstRow="1" firstCol="1" bandRow="1"/>
              <a:tblGrid>
                <a:gridCol w="600090">
                  <a:extLst>
                    <a:ext uri="{9D8B030D-6E8A-4147-A177-3AD203B41FA5}">
                      <a16:colId xmlns:a16="http://schemas.microsoft.com/office/drawing/2014/main" val="20000"/>
                    </a:ext>
                  </a:extLst>
                </a:gridCol>
                <a:gridCol w="1825546">
                  <a:extLst>
                    <a:ext uri="{9D8B030D-6E8A-4147-A177-3AD203B41FA5}">
                      <a16:colId xmlns:a16="http://schemas.microsoft.com/office/drawing/2014/main" val="20001"/>
                    </a:ext>
                  </a:extLst>
                </a:gridCol>
                <a:gridCol w="4135043">
                  <a:extLst>
                    <a:ext uri="{9D8B030D-6E8A-4147-A177-3AD203B41FA5}">
                      <a16:colId xmlns:a16="http://schemas.microsoft.com/office/drawing/2014/main" val="20002"/>
                    </a:ext>
                  </a:extLst>
                </a:gridCol>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确认游戏的功能是否满足用户的需求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5131">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确认游戏的性能用户是否满意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en-US" sz="1800" b="1" kern="1200" dirty="0">
                          <a:solidFill>
                            <a:srgbClr val="FF0000"/>
                          </a:solidFill>
                          <a:latin typeface="微软雅黑" pitchFamily="34" charset="-122"/>
                          <a:ea typeface="微软雅黑" pitchFamily="34" charset="-122"/>
                          <a:cs typeface="+mn-cs"/>
                        </a:rPr>
                        <a:t>UI</a:t>
                      </a:r>
                      <a:r>
                        <a:rPr lang="zh-CN" sz="1800" b="1" kern="1200" dirty="0">
                          <a:solidFill>
                            <a:srgbClr val="FF0000"/>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a:t>
                      </a:r>
                      <a:r>
                        <a:rPr lang="en-US" sz="1800" b="1" kern="1200" dirty="0">
                          <a:solidFill>
                            <a:schemeClr val="tx1">
                              <a:lumMod val="50000"/>
                              <a:lumOff val="50000"/>
                            </a:schemeClr>
                          </a:solidFill>
                          <a:latin typeface="微软雅黑" pitchFamily="34" charset="-122"/>
                          <a:ea typeface="微软雅黑" pitchFamily="34" charset="-122"/>
                          <a:cs typeface="+mn-cs"/>
                        </a:rPr>
                        <a:t>UI</a:t>
                      </a:r>
                      <a:r>
                        <a:rPr lang="zh-CN" sz="1800" b="1" kern="1200" dirty="0">
                          <a:solidFill>
                            <a:schemeClr val="tx1">
                              <a:lumMod val="50000"/>
                              <a:lumOff val="50000"/>
                            </a:schemeClr>
                          </a:solidFill>
                          <a:latin typeface="微软雅黑" pitchFamily="34" charset="-122"/>
                          <a:ea typeface="微软雅黑" pitchFamily="34" charset="-122"/>
                          <a:cs typeface="+mn-cs"/>
                        </a:rPr>
                        <a:t>界面用户是否满意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确认游戏的安全性用户是否满意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确认游戏的兼容性用户是否满意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确认游戏的可维护性用户是否满意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确认游戏的游戏性用户是否满意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自查软件配置的成分是否齐全，质量符合要求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8627353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68255" y="451929"/>
            <a:ext cx="4573909" cy="1077218"/>
          </a:xfrm>
          <a:prstGeom prst="rect">
            <a:avLst/>
          </a:prstGeom>
          <a:noFill/>
        </p:spPr>
        <p:txBody>
          <a:bodyPr wrap="square" rtlCol="0">
            <a:spAutoFit/>
          </a:bodyPr>
          <a:lstStyle/>
          <a:p>
            <a:r>
              <a:rPr lang="en-US" altLang="zh-CN" sz="3200" b="1" dirty="0">
                <a:solidFill>
                  <a:srgbClr val="00C3D9"/>
                </a:solidFill>
                <a:latin typeface="微软雅黑" pitchFamily="34" charset="-122"/>
                <a:ea typeface="微软雅黑" pitchFamily="34" charset="-122"/>
              </a:rPr>
              <a:t>5.6.6 Alpha Beat Test</a:t>
            </a:r>
            <a:endParaRPr lang="zh-CN" altLang="zh-CN" sz="3200" b="1" dirty="0">
              <a:solidFill>
                <a:srgbClr val="00C3D9"/>
              </a:solidFill>
              <a:latin typeface="微软雅黑" pitchFamily="34" charset="-122"/>
              <a:ea typeface="微软雅黑" pitchFamily="34" charset="-122"/>
            </a:endParaRPr>
          </a:p>
          <a:p>
            <a:endParaRPr lang="zh-CN" altLang="en-US" sz="3200" b="1" dirty="0">
              <a:solidFill>
                <a:srgbClr val="00C3D9"/>
              </a:solidFill>
              <a:latin typeface="微软雅黑" pitchFamily="34" charset="-122"/>
              <a:ea typeface="微软雅黑" pitchFamily="34" charset="-122"/>
            </a:endParaRPr>
          </a:p>
        </p:txBody>
      </p:sp>
      <p:sp>
        <p:nvSpPr>
          <p:cNvPr id="2" name="矩形 1"/>
          <p:cNvSpPr/>
          <p:nvPr/>
        </p:nvSpPr>
        <p:spPr>
          <a:xfrm>
            <a:off x="663291" y="1130387"/>
            <a:ext cx="9311981" cy="3170099"/>
          </a:xfrm>
          <a:prstGeom prst="rect">
            <a:avLst/>
          </a:prstGeom>
        </p:spPr>
        <p:txBody>
          <a:bodyPr wrap="square">
            <a:spAutoFit/>
          </a:bodyPr>
          <a:lstStyle/>
          <a:p>
            <a:r>
              <a:rPr lang="en-US" altLang="zh-CN" sz="4000" b="1" dirty="0">
                <a:solidFill>
                  <a:srgbClr val="FF0000"/>
                </a:solidFill>
                <a:latin typeface="微软雅黑" pitchFamily="34" charset="-122"/>
                <a:ea typeface="微软雅黑" pitchFamily="34" charset="-122"/>
              </a:rPr>
              <a:t>A</a:t>
            </a:r>
            <a:r>
              <a:rPr lang="zh-CN" altLang="zh-CN" sz="4000" b="1" dirty="0">
                <a:solidFill>
                  <a:srgbClr val="FF0000"/>
                </a:solidFill>
                <a:latin typeface="微软雅黑" pitchFamily="34" charset="-122"/>
                <a:ea typeface="微软雅黑" pitchFamily="34" charset="-122"/>
              </a:rPr>
              <a:t>测</a:t>
            </a:r>
          </a:p>
          <a:p>
            <a:r>
              <a:rPr lang="zh-CN" altLang="zh-CN" sz="3200" b="1" dirty="0">
                <a:solidFill>
                  <a:schemeClr val="tx1">
                    <a:lumMod val="50000"/>
                    <a:lumOff val="50000"/>
                  </a:schemeClr>
                </a:solidFill>
                <a:latin typeface="微软雅黑" pitchFamily="34" charset="-122"/>
                <a:ea typeface="微软雅黑" pitchFamily="34" charset="-122"/>
              </a:rPr>
              <a:t>人员：杨枨老师</a:t>
            </a:r>
          </a:p>
          <a:p>
            <a:r>
              <a:rPr lang="zh-CN" altLang="zh-CN" sz="3200" b="1" dirty="0">
                <a:solidFill>
                  <a:schemeClr val="tx1">
                    <a:lumMod val="50000"/>
                    <a:lumOff val="50000"/>
                  </a:schemeClr>
                </a:solidFill>
                <a:latin typeface="微软雅黑" pitchFamily="34" charset="-122"/>
                <a:ea typeface="微软雅黑" pitchFamily="34" charset="-122"/>
              </a:rPr>
              <a:t>地点：理四五楼</a:t>
            </a:r>
          </a:p>
          <a:p>
            <a:r>
              <a:rPr lang="zh-CN" altLang="zh-CN" sz="3200" b="1" dirty="0">
                <a:solidFill>
                  <a:schemeClr val="tx1">
                    <a:lumMod val="50000"/>
                    <a:lumOff val="50000"/>
                  </a:schemeClr>
                </a:solidFill>
                <a:latin typeface="微软雅黑" pitchFamily="34" charset="-122"/>
                <a:ea typeface="微软雅黑" pitchFamily="34" charset="-122"/>
              </a:rPr>
              <a:t>测试结果：无重大</a:t>
            </a:r>
            <a:r>
              <a:rPr lang="en-US" altLang="zh-CN" sz="3200" b="1" dirty="0">
                <a:solidFill>
                  <a:schemeClr val="tx1">
                    <a:lumMod val="50000"/>
                    <a:lumOff val="50000"/>
                  </a:schemeClr>
                </a:solidFill>
                <a:latin typeface="微软雅黑" pitchFamily="34" charset="-122"/>
                <a:ea typeface="微软雅黑" pitchFamily="34" charset="-122"/>
              </a:rPr>
              <a:t>bug</a:t>
            </a:r>
            <a:r>
              <a:rPr lang="zh-CN" altLang="zh-CN" sz="3200" b="1" dirty="0">
                <a:solidFill>
                  <a:schemeClr val="tx1">
                    <a:lumMod val="50000"/>
                    <a:lumOff val="50000"/>
                  </a:schemeClr>
                </a:solidFill>
                <a:latin typeface="微软雅黑" pitchFamily="34" charset="-122"/>
                <a:ea typeface="微软雅黑" pitchFamily="34" charset="-122"/>
              </a:rPr>
              <a:t>，游戏运行流畅。</a:t>
            </a:r>
          </a:p>
          <a:p>
            <a:r>
              <a:rPr lang="zh-CN" altLang="zh-CN" sz="3200" b="1" dirty="0">
                <a:solidFill>
                  <a:schemeClr val="tx1">
                    <a:lumMod val="50000"/>
                    <a:lumOff val="50000"/>
                  </a:schemeClr>
                </a:solidFill>
                <a:latin typeface="微软雅黑" pitchFamily="34" charset="-122"/>
                <a:ea typeface="微软雅黑" pitchFamily="34" charset="-122"/>
              </a:rPr>
              <a:t>评价：大体流程已经实现，还不错，界面不够美观，城池颜色没有区分度，排行榜未做出来。</a:t>
            </a:r>
          </a:p>
        </p:txBody>
      </p:sp>
    </p:spTree>
    <p:extLst>
      <p:ext uri="{BB962C8B-B14F-4D97-AF65-F5344CB8AC3E}">
        <p14:creationId xmlns:p14="http://schemas.microsoft.com/office/powerpoint/2010/main" val="10237131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68255" y="451929"/>
            <a:ext cx="4573909" cy="1077218"/>
          </a:xfrm>
          <a:prstGeom prst="rect">
            <a:avLst/>
          </a:prstGeom>
          <a:noFill/>
        </p:spPr>
        <p:txBody>
          <a:bodyPr wrap="square" rtlCol="0">
            <a:spAutoFit/>
          </a:bodyPr>
          <a:lstStyle/>
          <a:p>
            <a:r>
              <a:rPr lang="en-US" altLang="zh-CN" sz="3200" b="1" dirty="0">
                <a:solidFill>
                  <a:srgbClr val="00C3D9"/>
                </a:solidFill>
                <a:latin typeface="微软雅黑" pitchFamily="34" charset="-122"/>
                <a:ea typeface="微软雅黑" pitchFamily="34" charset="-122"/>
              </a:rPr>
              <a:t>5.6.6 Alpha Beat Test</a:t>
            </a:r>
            <a:endParaRPr lang="zh-CN" altLang="zh-CN" sz="3200" b="1" dirty="0">
              <a:solidFill>
                <a:srgbClr val="00C3D9"/>
              </a:solidFill>
              <a:latin typeface="微软雅黑" pitchFamily="34" charset="-122"/>
              <a:ea typeface="微软雅黑" pitchFamily="34" charset="-122"/>
            </a:endParaRPr>
          </a:p>
          <a:p>
            <a:endParaRPr lang="zh-CN" altLang="en-US" sz="3200" b="1" dirty="0">
              <a:solidFill>
                <a:srgbClr val="00C3D9"/>
              </a:solidFill>
              <a:latin typeface="微软雅黑" pitchFamily="34" charset="-122"/>
              <a:ea typeface="微软雅黑" pitchFamily="34" charset="-122"/>
            </a:endParaRPr>
          </a:p>
        </p:txBody>
      </p:sp>
      <p:sp>
        <p:nvSpPr>
          <p:cNvPr id="2" name="矩形 1"/>
          <p:cNvSpPr/>
          <p:nvPr/>
        </p:nvSpPr>
        <p:spPr>
          <a:xfrm>
            <a:off x="465681" y="1156911"/>
            <a:ext cx="10746109" cy="5940088"/>
          </a:xfrm>
          <a:prstGeom prst="rect">
            <a:avLst/>
          </a:prstGeom>
        </p:spPr>
        <p:txBody>
          <a:bodyPr wrap="square">
            <a:spAutoFit/>
          </a:bodyPr>
          <a:lstStyle/>
          <a:p>
            <a:r>
              <a:rPr lang="en-US" altLang="zh-CN" sz="3600" b="1" dirty="0">
                <a:solidFill>
                  <a:srgbClr val="FF0000"/>
                </a:solidFill>
                <a:latin typeface="微软雅黑" pitchFamily="34" charset="-122"/>
                <a:ea typeface="微软雅黑" pitchFamily="34" charset="-122"/>
              </a:rPr>
              <a:t>B</a:t>
            </a:r>
            <a:r>
              <a:rPr lang="zh-CN" altLang="zh-CN" sz="3600" b="1" dirty="0">
                <a:solidFill>
                  <a:srgbClr val="FF0000"/>
                </a:solidFill>
                <a:latin typeface="微软雅黑" pitchFamily="34" charset="-122"/>
                <a:ea typeface="微软雅黑" pitchFamily="34" charset="-122"/>
              </a:rPr>
              <a:t>测</a:t>
            </a:r>
          </a:p>
          <a:p>
            <a:r>
              <a:rPr lang="zh-CN" altLang="zh-CN" sz="2400" b="1" dirty="0">
                <a:solidFill>
                  <a:schemeClr val="tx1">
                    <a:lumMod val="50000"/>
                    <a:lumOff val="50000"/>
                  </a:schemeClr>
                </a:solidFill>
                <a:latin typeface="微软雅黑" pitchFamily="34" charset="-122"/>
                <a:ea typeface="微软雅黑" pitchFamily="34" charset="-122"/>
              </a:rPr>
              <a:t>人员：王子豪、李磊</a:t>
            </a:r>
          </a:p>
          <a:p>
            <a:r>
              <a:rPr lang="zh-CN" altLang="zh-CN" sz="2400" b="1" dirty="0">
                <a:solidFill>
                  <a:schemeClr val="tx1">
                    <a:lumMod val="50000"/>
                    <a:lumOff val="50000"/>
                  </a:schemeClr>
                </a:solidFill>
                <a:latin typeface="微软雅黑" pitchFamily="34" charset="-122"/>
                <a:ea typeface="微软雅黑" pitchFamily="34" charset="-122"/>
              </a:rPr>
              <a:t>地点：明德</a:t>
            </a:r>
            <a:r>
              <a:rPr lang="en-US" altLang="zh-CN" sz="2400" b="1" dirty="0">
                <a:solidFill>
                  <a:schemeClr val="tx1">
                    <a:lumMod val="50000"/>
                    <a:lumOff val="50000"/>
                  </a:schemeClr>
                </a:solidFill>
                <a:latin typeface="微软雅黑" pitchFamily="34" charset="-122"/>
                <a:ea typeface="微软雅黑" pitchFamily="34" charset="-122"/>
              </a:rPr>
              <a:t>518</a:t>
            </a:r>
            <a:endParaRPr lang="zh-CN" altLang="zh-CN" sz="2400" b="1" dirty="0">
              <a:solidFill>
                <a:schemeClr val="tx1">
                  <a:lumMod val="50000"/>
                  <a:lumOff val="50000"/>
                </a:schemeClr>
              </a:solidFill>
              <a:latin typeface="微软雅黑" pitchFamily="34" charset="-122"/>
              <a:ea typeface="微软雅黑" pitchFamily="34" charset="-122"/>
            </a:endParaRPr>
          </a:p>
          <a:p>
            <a:r>
              <a:rPr lang="zh-CN" altLang="zh-CN" sz="2400" b="1" dirty="0">
                <a:solidFill>
                  <a:schemeClr val="tx1">
                    <a:lumMod val="50000"/>
                    <a:lumOff val="50000"/>
                  </a:schemeClr>
                </a:solidFill>
                <a:latin typeface="微软雅黑" pitchFamily="34" charset="-122"/>
                <a:ea typeface="微软雅黑" pitchFamily="34" charset="-122"/>
              </a:rPr>
              <a:t>评价：</a:t>
            </a:r>
          </a:p>
          <a:p>
            <a:r>
              <a:rPr lang="zh-CN" altLang="zh-CN" sz="2400" b="1" dirty="0">
                <a:solidFill>
                  <a:schemeClr val="tx1">
                    <a:lumMod val="50000"/>
                    <a:lumOff val="50000"/>
                  </a:schemeClr>
                </a:solidFill>
                <a:latin typeface="微软雅黑" pitchFamily="34" charset="-122"/>
                <a:ea typeface="微软雅黑" pitchFamily="34" charset="-122"/>
              </a:rPr>
              <a:t>①王子豪：不足的地方有界面需要优化，需要一个新手教程，有点卡，按钮需要简化，好的地方有介绍了历史地图比较美观，大体功能都能准确实行，基本达到预期目标。</a:t>
            </a:r>
          </a:p>
          <a:p>
            <a:r>
              <a:rPr lang="zh-CN" altLang="zh-CN" sz="2400" b="1" dirty="0">
                <a:solidFill>
                  <a:schemeClr val="tx1">
                    <a:lumMod val="50000"/>
                    <a:lumOff val="50000"/>
                  </a:schemeClr>
                </a:solidFill>
                <a:latin typeface="微软雅黑" pitchFamily="34" charset="-122"/>
                <a:ea typeface="微软雅黑" pitchFamily="34" charset="-122"/>
              </a:rPr>
              <a:t>②李磊：初始界面的按钮位置变扭没有考虑人体工程学，很不舒适；加载功能的设定不错，但是缺乏多个存档存储功能，我们玩家无法在游戏过程中观看自己的排名变更，十分可惜；进入游戏界面后，因为按键不够明显所以在游戏界面时候就会显得杂乱，对玩家要求颇高，需要对各个势力的初始地点有所了解，没有友情提示让玩家无从下手，由于没有地图缩放功能，所以在寻找对象；游戏功能分支做得还是不错，十分详细；有拓展的可能，有许多未实现的有趣元素，为这个游戏保留许多开发的可能。</a:t>
            </a:r>
          </a:p>
          <a:p>
            <a:br>
              <a:rPr lang="en-US" altLang="zh-CN" sz="1600" dirty="0"/>
            </a:br>
            <a:r>
              <a:rPr lang="en-US" altLang="zh-CN" sz="1600" dirty="0"/>
              <a:t> </a:t>
            </a:r>
            <a:endParaRPr lang="zh-CN" altLang="zh-CN" sz="1600" dirty="0"/>
          </a:p>
        </p:txBody>
      </p:sp>
    </p:spTree>
    <p:extLst>
      <p:ext uri="{BB962C8B-B14F-4D97-AF65-F5344CB8AC3E}">
        <p14:creationId xmlns:p14="http://schemas.microsoft.com/office/powerpoint/2010/main" val="29447364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1" name="Copyright Notice"/>
          <p:cNvSpPr>
            <a:spLocks/>
          </p:cNvSpPr>
          <p:nvPr/>
        </p:nvSpPr>
        <p:spPr bwMode="auto">
          <a:xfrm>
            <a:off x="4687821" y="249538"/>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5.7</a:t>
            </a:r>
            <a:r>
              <a:rPr lang="zh-CN" altLang="en-US" sz="3600" b="1" dirty="0">
                <a:solidFill>
                  <a:srgbClr val="00C3D9"/>
                </a:solidFill>
                <a:latin typeface="微软雅黑" pitchFamily="34" charset="-122"/>
                <a:ea typeface="微软雅黑" pitchFamily="34" charset="-122"/>
              </a:rPr>
              <a:t>测试结果</a:t>
            </a:r>
          </a:p>
        </p:txBody>
      </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0" y="1059178"/>
            <a:ext cx="412287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5.7.1 </a:t>
            </a:r>
            <a:r>
              <a:rPr lang="zh-CN" altLang="en-US" sz="2800" b="1" dirty="0">
                <a:solidFill>
                  <a:srgbClr val="00C3D9"/>
                </a:solidFill>
                <a:latin typeface="微软雅黑" pitchFamily="34" charset="-122"/>
                <a:ea typeface="微软雅黑" pitchFamily="34" charset="-122"/>
              </a:rPr>
              <a:t>单元测试测试结果</a:t>
            </a:r>
          </a:p>
        </p:txBody>
      </p:sp>
      <p:graphicFrame>
        <p:nvGraphicFramePr>
          <p:cNvPr id="4" name="表格 3"/>
          <p:cNvGraphicFramePr>
            <a:graphicFrameLocks noGrp="1"/>
          </p:cNvGraphicFramePr>
          <p:nvPr>
            <p:extLst>
              <p:ext uri="{D42A27DB-BD31-4B8C-83A1-F6EECF244321}">
                <p14:modId xmlns:p14="http://schemas.microsoft.com/office/powerpoint/2010/main" val="3887296991"/>
              </p:ext>
            </p:extLst>
          </p:nvPr>
        </p:nvGraphicFramePr>
        <p:xfrm>
          <a:off x="522514" y="1785107"/>
          <a:ext cx="10842171" cy="4839970"/>
        </p:xfrm>
        <a:graphic>
          <a:graphicData uri="http://schemas.openxmlformats.org/drawingml/2006/table">
            <a:tbl>
              <a:tblPr firstRow="1" firstCol="1" bandRow="1"/>
              <a:tblGrid>
                <a:gridCol w="1520890">
                  <a:extLst>
                    <a:ext uri="{9D8B030D-6E8A-4147-A177-3AD203B41FA5}">
                      <a16:colId xmlns:a16="http://schemas.microsoft.com/office/drawing/2014/main" val="20000"/>
                    </a:ext>
                  </a:extLst>
                </a:gridCol>
                <a:gridCol w="2388641">
                  <a:extLst>
                    <a:ext uri="{9D8B030D-6E8A-4147-A177-3AD203B41FA5}">
                      <a16:colId xmlns:a16="http://schemas.microsoft.com/office/drawing/2014/main" val="20001"/>
                    </a:ext>
                  </a:extLst>
                </a:gridCol>
                <a:gridCol w="6932640">
                  <a:extLst>
                    <a:ext uri="{9D8B030D-6E8A-4147-A177-3AD203B41FA5}">
                      <a16:colId xmlns:a16="http://schemas.microsoft.com/office/drawing/2014/main" val="20002"/>
                    </a:ext>
                  </a:extLst>
                </a:gridCol>
              </a:tblGrid>
              <a:tr h="0">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模块编号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模块名称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1</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新游戏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2</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测试完成，能正确读取游戏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3</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情报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4</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下一回合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测试完成，能正确存档。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5</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排行榜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6</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军事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测试完成，能准确进行军事的各项操作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7 </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内政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测试完成，能准确进行内政的各项操作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8</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谋略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测试完成，能准确进行谋略的各项操作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9</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人事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测试完成，能准确进行人事的各项操作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5311400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3593" y="187629"/>
            <a:ext cx="4110755"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7" name="表格 6"/>
          <p:cNvGraphicFramePr>
            <a:graphicFrameLocks noGrp="1"/>
          </p:cNvGraphicFramePr>
          <p:nvPr>
            <p:extLst>
              <p:ext uri="{D42A27DB-BD31-4B8C-83A1-F6EECF244321}">
                <p14:modId xmlns:p14="http://schemas.microsoft.com/office/powerpoint/2010/main" val="3273201232"/>
              </p:ext>
            </p:extLst>
          </p:nvPr>
        </p:nvGraphicFramePr>
        <p:xfrm>
          <a:off x="193593" y="724030"/>
          <a:ext cx="11803225" cy="5215299"/>
        </p:xfrm>
        <a:graphic>
          <a:graphicData uri="http://schemas.openxmlformats.org/drawingml/2006/table">
            <a:tbl>
              <a:tblPr firstRow="1" firstCol="1" bandRow="1"/>
              <a:tblGrid>
                <a:gridCol w="888758">
                  <a:extLst>
                    <a:ext uri="{9D8B030D-6E8A-4147-A177-3AD203B41FA5}">
                      <a16:colId xmlns:a16="http://schemas.microsoft.com/office/drawing/2014/main" val="20000"/>
                    </a:ext>
                  </a:extLst>
                </a:gridCol>
                <a:gridCol w="2883159">
                  <a:extLst>
                    <a:ext uri="{9D8B030D-6E8A-4147-A177-3AD203B41FA5}">
                      <a16:colId xmlns:a16="http://schemas.microsoft.com/office/drawing/2014/main" val="20001"/>
                    </a:ext>
                  </a:extLst>
                </a:gridCol>
                <a:gridCol w="8031308">
                  <a:extLst>
                    <a:ext uri="{9D8B030D-6E8A-4147-A177-3AD203B41FA5}">
                      <a16:colId xmlns:a16="http://schemas.microsoft.com/office/drawing/2014/main" val="20002"/>
                    </a:ext>
                  </a:extLst>
                </a:gridCol>
              </a:tblGrid>
              <a:tr h="363724">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编号</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模块排序</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测试结果</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372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1</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l"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所有情况下，游戏都可以按照选择的存档位置，剧本和势力开始。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dirty="0">
                          <a:solidFill>
                            <a:schemeClr val="tx1">
                              <a:lumMod val="50000"/>
                              <a:lumOff val="50000"/>
                            </a:schemeClr>
                          </a:solidFill>
                          <a:latin typeface="微软雅黑" pitchFamily="34" charset="-122"/>
                          <a:ea typeface="微软雅黑" pitchFamily="34" charset="-122"/>
                          <a:cs typeface="+mn-cs"/>
                        </a:rPr>
                        <a:t>2 </a:t>
                      </a:r>
                      <a:endParaRPr lang="zh-CN" sz="2000" b="1" kern="1200" dirty="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军事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出征的话赢得一方得到敌方所有资源，输的一方资源减半。</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输送则输送方减少资源，受益方获得资源。</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征兵则是增加兵力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3</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内政</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得到军事模块的相应功能</a:t>
                      </a: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得到人事模块的相应功能</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得到经济模块的相应功能</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70195">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4</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人事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任命则某个武将获得相应的头协。</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褒奖则相应武将获得相应奖励。</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移动则武将离开城池进入其他城池。</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流放则是民忠低到某个值把相应武将驱逐出城。</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110521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223852" y="349746"/>
            <a:ext cx="4102209"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4096662634"/>
              </p:ext>
            </p:extLst>
          </p:nvPr>
        </p:nvGraphicFramePr>
        <p:xfrm>
          <a:off x="529495" y="872966"/>
          <a:ext cx="11131421" cy="6026569"/>
        </p:xfrm>
        <a:graphic>
          <a:graphicData uri="http://schemas.openxmlformats.org/drawingml/2006/table">
            <a:tbl>
              <a:tblPr firstRow="1" firstCol="1" bandRow="1"/>
              <a:tblGrid>
                <a:gridCol w="1046594">
                  <a:extLst>
                    <a:ext uri="{9D8B030D-6E8A-4147-A177-3AD203B41FA5}">
                      <a16:colId xmlns:a16="http://schemas.microsoft.com/office/drawing/2014/main" val="20000"/>
                    </a:ext>
                  </a:extLst>
                </a:gridCol>
                <a:gridCol w="2971326">
                  <a:extLst>
                    <a:ext uri="{9D8B030D-6E8A-4147-A177-3AD203B41FA5}">
                      <a16:colId xmlns:a16="http://schemas.microsoft.com/office/drawing/2014/main" val="20001"/>
                    </a:ext>
                  </a:extLst>
                </a:gridCol>
                <a:gridCol w="7113501">
                  <a:extLst>
                    <a:ext uri="{9D8B030D-6E8A-4147-A177-3AD203B41FA5}">
                      <a16:colId xmlns:a16="http://schemas.microsoft.com/office/drawing/2014/main" val="20002"/>
                    </a:ext>
                  </a:extLst>
                </a:gridCol>
              </a:tblGrid>
              <a:tr h="1782121">
                <a:tc>
                  <a:txBody>
                    <a:bodyPr/>
                    <a:lstStyle/>
                    <a:p>
                      <a:pPr indent="127000">
                        <a:lnSpc>
                          <a:spcPct val="15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5</a:t>
                      </a:r>
                      <a:endParaRPr lang="zh-CN" sz="1800" b="1" kern="1200" dirty="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1.</a:t>
                      </a:r>
                      <a:r>
                        <a:rPr lang="zh-CN" sz="1800" b="1" kern="1200" dirty="0">
                          <a:solidFill>
                            <a:schemeClr val="tx1">
                              <a:lumMod val="50000"/>
                              <a:lumOff val="50000"/>
                            </a:schemeClr>
                          </a:solidFill>
                          <a:latin typeface="微软雅黑" pitchFamily="34" charset="-122"/>
                          <a:ea typeface="微软雅黑" pitchFamily="34" charset="-122"/>
                          <a:cs typeface="+mn-cs"/>
                        </a:rPr>
                        <a:t>降低商业则相应势力金钱降低，民忠减少。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2.</a:t>
                      </a:r>
                      <a:r>
                        <a:rPr lang="zh-CN" sz="1800" b="1" kern="1200" dirty="0">
                          <a:solidFill>
                            <a:schemeClr val="tx1">
                              <a:lumMod val="50000"/>
                              <a:lumOff val="50000"/>
                            </a:schemeClr>
                          </a:solidFill>
                          <a:latin typeface="微软雅黑" pitchFamily="34" charset="-122"/>
                          <a:ea typeface="微软雅黑" pitchFamily="34" charset="-122"/>
                          <a:cs typeface="+mn-cs"/>
                        </a:rPr>
                        <a:t>降低农业则相应粮草减少，民忠减少。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3.</a:t>
                      </a:r>
                      <a:r>
                        <a:rPr lang="zh-CN" sz="1800" b="1" kern="1200" dirty="0">
                          <a:solidFill>
                            <a:schemeClr val="tx1">
                              <a:lumMod val="50000"/>
                              <a:lumOff val="50000"/>
                            </a:schemeClr>
                          </a:solidFill>
                          <a:latin typeface="微软雅黑" pitchFamily="34" charset="-122"/>
                          <a:ea typeface="微软雅黑" pitchFamily="34" charset="-122"/>
                          <a:cs typeface="+mn-cs"/>
                        </a:rPr>
                        <a:t>离间武将则，武将之间的信任度降低。</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4.</a:t>
                      </a:r>
                      <a:r>
                        <a:rPr lang="zh-CN" sz="1800" b="1" kern="1200" dirty="0">
                          <a:solidFill>
                            <a:schemeClr val="tx1">
                              <a:lumMod val="50000"/>
                              <a:lumOff val="50000"/>
                            </a:schemeClr>
                          </a:solidFill>
                          <a:latin typeface="微软雅黑" pitchFamily="34" charset="-122"/>
                          <a:ea typeface="微软雅黑" pitchFamily="34" charset="-122"/>
                          <a:cs typeface="+mn-cs"/>
                        </a:rPr>
                        <a:t>驱虎吞狼则，制定两城进行战争，并自己取得渔翁之利。</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28218">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显示武将属性等信息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显示城池等信息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显示相应势力等信息</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3489">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新游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剧本</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势力</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下一回合</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成功完成</a:t>
                      </a:r>
                      <a:r>
                        <a:rPr lang="en-US" sz="1800" b="1" kern="1200" dirty="0">
                          <a:solidFill>
                            <a:schemeClr val="tx1">
                              <a:lumMod val="50000"/>
                              <a:lumOff val="50000"/>
                            </a:schemeClr>
                          </a:solidFill>
                          <a:latin typeface="微软雅黑" pitchFamily="34" charset="-122"/>
                          <a:ea typeface="微软雅黑" pitchFamily="34" charset="-122"/>
                          <a:cs typeface="+mn-cs"/>
                        </a:rPr>
                        <a:t>AI</a:t>
                      </a:r>
                      <a:r>
                        <a:rPr lang="zh-CN" sz="1800" b="1" kern="1200" dirty="0">
                          <a:solidFill>
                            <a:schemeClr val="tx1">
                              <a:lumMod val="50000"/>
                              <a:lumOff val="50000"/>
                            </a:schemeClr>
                          </a:solidFill>
                          <a:latin typeface="微软雅黑" pitchFamily="34" charset="-122"/>
                          <a:ea typeface="微软雅黑" pitchFamily="34" charset="-122"/>
                          <a:cs typeface="+mn-cs"/>
                        </a:rPr>
                        <a:t>行动，回合推演和数据变化</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军事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9</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内政</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10</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人事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178789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38801" y="550663"/>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1.3</a:t>
            </a:r>
            <a:r>
              <a:rPr lang="zh-CN" altLang="en-US" sz="3600" b="1" cap="small" dirty="0">
                <a:solidFill>
                  <a:srgbClr val="00C3D9"/>
                </a:solidFill>
                <a:latin typeface="微软雅黑" panose="020B0503020204020204" pitchFamily="34" charset="-122"/>
                <a:ea typeface="微软雅黑" panose="020B0503020204020204" pitchFamily="34" charset="-122"/>
              </a:rPr>
              <a:t>可行性分析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97" name="Rectangle 19"/>
          <p:cNvSpPr/>
          <p:nvPr/>
        </p:nvSpPr>
        <p:spPr>
          <a:xfrm>
            <a:off x="2989933" y="1341391"/>
            <a:ext cx="7242316" cy="4770537"/>
          </a:xfrm>
          <a:prstGeom prst="rect">
            <a:avLst/>
          </a:prstGeom>
        </p:spPr>
        <p:txBody>
          <a:bodyPr wrap="square">
            <a:spAutoFit/>
          </a:bodyPr>
          <a:lstStyle/>
          <a:p>
            <a:r>
              <a:rPr lang="zh-CN" altLang="zh-CN" sz="2400" b="1" dirty="0">
                <a:solidFill>
                  <a:srgbClr val="FFFFFF">
                    <a:lumMod val="50000"/>
                  </a:srgbClr>
                </a:solidFill>
                <a:latin typeface="Open Sans" pitchFamily="34" charset="0"/>
                <a:cs typeface="Calibri" pitchFamily="34" charset="0"/>
              </a:rPr>
              <a:t>①技术上</a:t>
            </a:r>
          </a:p>
          <a:p>
            <a:r>
              <a:rPr lang="en-US" altLang="zh-CN" sz="2400" b="1" dirty="0">
                <a:solidFill>
                  <a:srgbClr val="FFFFFF">
                    <a:lumMod val="50000"/>
                  </a:srgbClr>
                </a:solidFill>
                <a:latin typeface="Open Sans" pitchFamily="34" charset="0"/>
                <a:cs typeface="Calibri" pitchFamily="34" charset="0"/>
              </a:rPr>
              <a:t>1.2D</a:t>
            </a:r>
            <a:r>
              <a:rPr lang="zh-CN" altLang="zh-CN" sz="2400" b="1" dirty="0">
                <a:solidFill>
                  <a:srgbClr val="FFFFFF">
                    <a:lumMod val="50000"/>
                  </a:srgbClr>
                </a:solidFill>
                <a:latin typeface="Open Sans" pitchFamily="34" charset="0"/>
                <a:cs typeface="Calibri" pitchFamily="34" charset="0"/>
              </a:rPr>
              <a:t>回合制策略类游戏技术上较为容易实现。</a:t>
            </a:r>
          </a:p>
          <a:p>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同一题材的游戏众多</a:t>
            </a:r>
            <a:r>
              <a:rPr lang="en-US" altLang="zh-CN"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方便借鉴其中的精华。</a:t>
            </a:r>
          </a:p>
          <a:p>
            <a:r>
              <a:rPr lang="en-US" altLang="zh-CN" sz="2400" b="1" dirty="0">
                <a:solidFill>
                  <a:srgbClr val="FFFFFF">
                    <a:lumMod val="50000"/>
                  </a:srgbClr>
                </a:solidFill>
                <a:latin typeface="Open Sans" pitchFamily="34" charset="0"/>
                <a:cs typeface="Calibri" pitchFamily="34" charset="0"/>
              </a:rPr>
              <a:t>3.</a:t>
            </a:r>
            <a:r>
              <a:rPr lang="zh-CN" altLang="zh-CN" sz="2400" b="1" dirty="0">
                <a:solidFill>
                  <a:srgbClr val="FFFFFF">
                    <a:lumMod val="50000"/>
                  </a:srgbClr>
                </a:solidFill>
                <a:latin typeface="Open Sans" pitchFamily="34" charset="0"/>
                <a:cs typeface="Calibri" pitchFamily="34" charset="0"/>
              </a:rPr>
              <a:t>使用游戏引擎可以大大提高开发的效率</a:t>
            </a:r>
            <a:r>
              <a:rPr lang="zh-CN" altLang="en-US"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4.JS</a:t>
            </a:r>
            <a:r>
              <a:rPr lang="zh-CN" altLang="en-US" sz="2400" b="1" dirty="0">
                <a:solidFill>
                  <a:srgbClr val="FFFFFF">
                    <a:lumMod val="50000"/>
                  </a:srgbClr>
                </a:solidFill>
                <a:latin typeface="Open Sans" pitchFamily="34" charset="0"/>
                <a:cs typeface="Calibri" pitchFamily="34" charset="0"/>
              </a:rPr>
              <a:t>语言和游戏引擎需要学习。</a:t>
            </a:r>
            <a:endParaRPr lang="zh-CN"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②经济上：</a:t>
            </a:r>
          </a:p>
          <a:p>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免费开源的游戏引擎（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p>
          <a:p>
            <a:r>
              <a:rPr lang="en-US" altLang="zh-CN" sz="2400" b="1" dirty="0">
                <a:solidFill>
                  <a:srgbClr val="FFFFFF">
                    <a:lumMod val="50000"/>
                  </a:srgbClr>
                </a:solidFill>
                <a:latin typeface="Open Sans" pitchFamily="34" charset="0"/>
                <a:cs typeface="Calibri" pitchFamily="34" charset="0"/>
              </a:rPr>
              <a:t>2.</a:t>
            </a:r>
            <a:r>
              <a:rPr lang="zh-CN" altLang="en-US" sz="2400" b="1" dirty="0">
                <a:solidFill>
                  <a:srgbClr val="FFFFFF">
                    <a:lumMod val="50000"/>
                  </a:srgbClr>
                </a:solidFill>
                <a:latin typeface="Open Sans" pitchFamily="34" charset="0"/>
                <a:cs typeface="Calibri" pitchFamily="34" charset="0"/>
              </a:rPr>
              <a:t>如果有必要可以使用免费云服务器</a:t>
            </a:r>
            <a:endParaRPr lang="en-US"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③操作上：</a:t>
            </a:r>
          </a:p>
          <a:p>
            <a:r>
              <a:rPr lang="en-US" altLang="zh-CN" sz="2400" b="1" dirty="0">
                <a:solidFill>
                  <a:srgbClr val="FFFFFF">
                    <a:lumMod val="50000"/>
                  </a:srgbClr>
                </a:solidFill>
                <a:latin typeface="Open Sans" pitchFamily="34" charset="0"/>
                <a:cs typeface="Calibri" pitchFamily="34" charset="0"/>
              </a:rPr>
              <a:t>PC</a:t>
            </a:r>
            <a:r>
              <a:rPr lang="zh-CN" altLang="zh-CN" sz="2400" b="1" dirty="0">
                <a:solidFill>
                  <a:srgbClr val="FFFFFF">
                    <a:lumMod val="50000"/>
                  </a:srgbClr>
                </a:solidFill>
                <a:latin typeface="Open Sans" pitchFamily="34" charset="0"/>
                <a:cs typeface="Calibri" pitchFamily="34" charset="0"/>
              </a:rPr>
              <a:t>和微信小程序都是简单易懂的操作</a:t>
            </a:r>
          </a:p>
          <a:p>
            <a:pPr lvl="0"/>
            <a:endParaRPr lang="en-US" altLang="zh-CN" sz="16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81655" y="297695"/>
            <a:ext cx="4011780"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5.7.3 </a:t>
            </a:r>
            <a:r>
              <a:rPr lang="zh-CN" altLang="en-US" sz="2800" b="1" dirty="0">
                <a:solidFill>
                  <a:srgbClr val="00C3D9"/>
                </a:solidFill>
                <a:latin typeface="微软雅黑" pitchFamily="34" charset="-122"/>
                <a:ea typeface="微软雅黑" pitchFamily="34" charset="-122"/>
              </a:rPr>
              <a:t>系统测试测试结果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1529931219"/>
              </p:ext>
            </p:extLst>
          </p:nvPr>
        </p:nvGraphicFramePr>
        <p:xfrm>
          <a:off x="345233" y="1166327"/>
          <a:ext cx="11430001" cy="4516123"/>
        </p:xfrm>
        <a:graphic>
          <a:graphicData uri="http://schemas.openxmlformats.org/drawingml/2006/table">
            <a:tbl>
              <a:tblPr firstRow="1" firstCol="1" bandRow="1"/>
              <a:tblGrid>
                <a:gridCol w="1362770">
                  <a:extLst>
                    <a:ext uri="{9D8B030D-6E8A-4147-A177-3AD203B41FA5}">
                      <a16:colId xmlns:a16="http://schemas.microsoft.com/office/drawing/2014/main" val="20000"/>
                    </a:ext>
                  </a:extLst>
                </a:gridCol>
                <a:gridCol w="1727457">
                  <a:extLst>
                    <a:ext uri="{9D8B030D-6E8A-4147-A177-3AD203B41FA5}">
                      <a16:colId xmlns:a16="http://schemas.microsoft.com/office/drawing/2014/main" val="20001"/>
                    </a:ext>
                  </a:extLst>
                </a:gridCol>
                <a:gridCol w="8339774">
                  <a:extLst>
                    <a:ext uri="{9D8B030D-6E8A-4147-A177-3AD203B41FA5}">
                      <a16:colId xmlns:a16="http://schemas.microsoft.com/office/drawing/2014/main" val="20002"/>
                    </a:ext>
                  </a:extLst>
                </a:gridCol>
              </a:tblGrid>
              <a:tr h="348858">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测试编号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1567">
                <a:tc>
                  <a:txBody>
                    <a:bodyPr/>
                    <a:lstStyle/>
                    <a:p>
                      <a:pPr indent="2667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1</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功能测试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与确认测试的功能检验相同，各项功能的实现以准确进行。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74236">
                <a:tc>
                  <a:txBody>
                    <a:bodyPr/>
                    <a:lstStyle/>
                    <a:p>
                      <a:pPr indent="1270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2</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健壮性测试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网络发生波动时，数据能够存储在本地和云端</a:t>
                      </a:r>
                    </a:p>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机器发生卡顿时，能保证数据不出错</a:t>
                      </a:r>
                    </a:p>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微信发生闪退等程序问题时，数据能够存储在本地和云端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58">
                <a:tc>
                  <a:txBody>
                    <a:bodyPr/>
                    <a:lstStyle/>
                    <a:p>
                      <a:pPr indent="127000" algn="l">
                        <a:lnSpc>
                          <a:spcPct val="100000"/>
                        </a:lnSpc>
                        <a:spcBef>
                          <a:spcPts val="0"/>
                        </a:spcBef>
                        <a:spcAft>
                          <a:spcPts val="0"/>
                        </a:spcAft>
                      </a:pPr>
                      <a:r>
                        <a:rPr lang="en-US" sz="2400" b="1" kern="1200">
                          <a:solidFill>
                            <a:schemeClr val="tx1">
                              <a:lumMod val="50000"/>
                              <a:lumOff val="50000"/>
                            </a:schemeClr>
                          </a:solidFill>
                          <a:latin typeface="微软雅黑" pitchFamily="34" charset="-122"/>
                          <a:ea typeface="微软雅黑" pitchFamily="34" charset="-122"/>
                          <a:cs typeface="+mn-cs"/>
                        </a:rPr>
                        <a:t>3</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恢复测试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每回合自动保存数据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58">
                <a:tc>
                  <a:txBody>
                    <a:bodyPr/>
                    <a:lstStyle/>
                    <a:p>
                      <a:pPr indent="127000" algn="l">
                        <a:lnSpc>
                          <a:spcPct val="100000"/>
                        </a:lnSpc>
                        <a:spcBef>
                          <a:spcPts val="0"/>
                        </a:spcBef>
                        <a:spcAft>
                          <a:spcPts val="0"/>
                        </a:spcAft>
                      </a:pPr>
                      <a:r>
                        <a:rPr lang="en-US" sz="2400" b="1" kern="1200">
                          <a:solidFill>
                            <a:schemeClr val="tx1">
                              <a:lumMod val="50000"/>
                              <a:lumOff val="50000"/>
                            </a:schemeClr>
                          </a:solidFill>
                          <a:latin typeface="微软雅黑" pitchFamily="34" charset="-122"/>
                          <a:ea typeface="微软雅黑" pitchFamily="34" charset="-122"/>
                          <a:cs typeface="+mn-cs"/>
                        </a:rPr>
                        <a:t>4</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安全测试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与下方确认测试的安全检验相同。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58536">
                <a:tc>
                  <a:txBody>
                    <a:bodyPr/>
                    <a:lstStyle/>
                    <a:p>
                      <a:pPr indent="1270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5</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压力测试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altLang="en-US" sz="2400" b="1" kern="1200" dirty="0">
                          <a:solidFill>
                            <a:schemeClr val="tx1">
                              <a:lumMod val="50000"/>
                              <a:lumOff val="50000"/>
                            </a:schemeClr>
                          </a:solidFill>
                          <a:latin typeface="微软雅黑" pitchFamily="34" charset="-122"/>
                          <a:ea typeface="微软雅黑" pitchFamily="34" charset="-122"/>
                          <a:cs typeface="+mn-cs"/>
                        </a:rPr>
                        <a:t>无后台服务器压力问题。</a:t>
                      </a:r>
                    </a:p>
                    <a:p>
                      <a:pPr indent="266700" algn="l">
                        <a:lnSpc>
                          <a:spcPct val="100000"/>
                        </a:lnSpc>
                        <a:spcBef>
                          <a:spcPts val="0"/>
                        </a:spcBef>
                        <a:spcAft>
                          <a:spcPts val="0"/>
                        </a:spcAft>
                      </a:pPr>
                      <a:r>
                        <a:rPr lang="zh-CN" altLang="en-US" sz="2400" b="1" kern="1200" dirty="0">
                          <a:solidFill>
                            <a:schemeClr val="tx1">
                              <a:lumMod val="50000"/>
                              <a:lumOff val="50000"/>
                            </a:schemeClr>
                          </a:solidFill>
                          <a:latin typeface="微软雅黑" pitchFamily="34" charset="-122"/>
                          <a:ea typeface="微软雅黑" pitchFamily="34" charset="-122"/>
                          <a:cs typeface="+mn-cs"/>
                        </a:rPr>
                        <a:t>在本地进行操作过快或太过频繁，会根据机型造成一定程度的卡顿。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033173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2750" y="442973"/>
            <a:ext cx="4071601"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5.7.4 </a:t>
            </a:r>
            <a:r>
              <a:rPr lang="zh-CN" altLang="en-US" sz="2800" b="1" dirty="0">
                <a:solidFill>
                  <a:srgbClr val="00C3D9"/>
                </a:solidFill>
                <a:latin typeface="微软雅黑" pitchFamily="34" charset="-122"/>
                <a:ea typeface="微软雅黑" pitchFamily="34" charset="-122"/>
              </a:rPr>
              <a:t>确认测试测试结果</a:t>
            </a:r>
          </a:p>
        </p:txBody>
      </p:sp>
      <p:graphicFrame>
        <p:nvGraphicFramePr>
          <p:cNvPr id="3" name="表格 2"/>
          <p:cNvGraphicFramePr>
            <a:graphicFrameLocks noGrp="1"/>
          </p:cNvGraphicFramePr>
          <p:nvPr>
            <p:extLst>
              <p:ext uri="{D42A27DB-BD31-4B8C-83A1-F6EECF244321}">
                <p14:modId xmlns:p14="http://schemas.microsoft.com/office/powerpoint/2010/main" val="1031084554"/>
              </p:ext>
            </p:extLst>
          </p:nvPr>
        </p:nvGraphicFramePr>
        <p:xfrm>
          <a:off x="923732" y="1399592"/>
          <a:ext cx="10291665" cy="4450698"/>
        </p:xfrm>
        <a:graphic>
          <a:graphicData uri="http://schemas.openxmlformats.org/drawingml/2006/table">
            <a:tbl>
              <a:tblPr firstRow="1" firstCol="1" bandRow="1"/>
              <a:tblGrid>
                <a:gridCol w="1099681">
                  <a:extLst>
                    <a:ext uri="{9D8B030D-6E8A-4147-A177-3AD203B41FA5}">
                      <a16:colId xmlns:a16="http://schemas.microsoft.com/office/drawing/2014/main" val="20000"/>
                    </a:ext>
                  </a:extLst>
                </a:gridCol>
                <a:gridCol w="2514494">
                  <a:extLst>
                    <a:ext uri="{9D8B030D-6E8A-4147-A177-3AD203B41FA5}">
                      <a16:colId xmlns:a16="http://schemas.microsoft.com/office/drawing/2014/main" val="20001"/>
                    </a:ext>
                  </a:extLst>
                </a:gridCol>
                <a:gridCol w="6677490">
                  <a:extLst>
                    <a:ext uri="{9D8B030D-6E8A-4147-A177-3AD203B41FA5}">
                      <a16:colId xmlns:a16="http://schemas.microsoft.com/office/drawing/2014/main" val="20002"/>
                    </a:ext>
                  </a:extLst>
                </a:gridCol>
              </a:tblGrid>
              <a:tr h="494522">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1</a:t>
                      </a:r>
                      <a:endParaRPr lang="zh-CN" sz="2400" b="0"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游戏的功能大致满足用户的需求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2</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游戏的性能用户满意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3</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a:t>
                      </a: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界面用户满意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4</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游戏的安全性用户满意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5</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游戏的兼容性用户满意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6</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游戏的可维护性用户满意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7</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游戏的游戏性用户满意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8</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自查软件配置的成分齐全，质量符合要求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497500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2750" y="442973"/>
            <a:ext cx="4071601"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5.8</a:t>
            </a:r>
            <a:r>
              <a:rPr lang="zh-CN" altLang="en-US" sz="2800" b="1" dirty="0">
                <a:solidFill>
                  <a:srgbClr val="00C3D9"/>
                </a:solidFill>
                <a:latin typeface="微软雅黑" pitchFamily="34" charset="-122"/>
                <a:ea typeface="微软雅黑" pitchFamily="34" charset="-122"/>
              </a:rPr>
              <a:t>最终用户评价</a:t>
            </a:r>
          </a:p>
        </p:txBody>
      </p:sp>
      <p:sp>
        <p:nvSpPr>
          <p:cNvPr id="2" name="矩形 1"/>
          <p:cNvSpPr/>
          <p:nvPr/>
        </p:nvSpPr>
        <p:spPr>
          <a:xfrm>
            <a:off x="582917" y="1090278"/>
            <a:ext cx="10892815" cy="1200329"/>
          </a:xfrm>
          <a:prstGeom prst="rect">
            <a:avLst/>
          </a:prstGeom>
        </p:spPr>
        <p:txBody>
          <a:bodyPr wrap="square">
            <a:spAutoFit/>
          </a:bodyPr>
          <a:lstStyle/>
          <a:p>
            <a:pPr indent="304800">
              <a:spcBef>
                <a:spcPts val="600"/>
              </a:spcBef>
              <a:spcAft>
                <a:spcPts val="600"/>
              </a:spcAft>
            </a:pPr>
            <a:r>
              <a:rPr lang="zh-CN" altLang="en-US" sz="2400" b="1" dirty="0">
                <a:solidFill>
                  <a:srgbClr val="FF0000"/>
                </a:solidFill>
                <a:latin typeface="微软雅黑" pitchFamily="34" charset="-122"/>
                <a:ea typeface="微软雅黑" pitchFamily="34" charset="-122"/>
              </a:rPr>
              <a:t>王子豪：</a:t>
            </a:r>
            <a:r>
              <a:rPr lang="zh-CN" altLang="en-US" sz="2400" b="1" dirty="0">
                <a:solidFill>
                  <a:schemeClr val="tx1">
                    <a:lumMod val="50000"/>
                    <a:lumOff val="50000"/>
                  </a:schemeClr>
                </a:solidFill>
                <a:latin typeface="微软雅黑" pitchFamily="34" charset="-122"/>
                <a:ea typeface="微软雅黑" pitchFamily="34" charset="-122"/>
              </a:rPr>
              <a:t>不足的地方有界面需要优化，需要一个新手教程，有点卡，按钮需要简化，好的地方有介绍了历史地图比较美观，大体功能都能准确实行，基本达到预期目标。</a:t>
            </a:r>
            <a:endParaRPr lang="zh-CN" altLang="zh-CN" sz="2400" b="1" dirty="0">
              <a:solidFill>
                <a:schemeClr val="tx1">
                  <a:lumMod val="50000"/>
                  <a:lumOff val="50000"/>
                </a:schemeClr>
              </a:solidFill>
              <a:latin typeface="微软雅黑" pitchFamily="34" charset="-122"/>
              <a:ea typeface="微软雅黑" pitchFamily="34" charset="-122"/>
            </a:endParaRPr>
          </a:p>
        </p:txBody>
      </p:sp>
      <p:sp>
        <p:nvSpPr>
          <p:cNvPr id="4" name="文本框 3"/>
          <p:cNvSpPr txBox="1"/>
          <p:nvPr/>
        </p:nvSpPr>
        <p:spPr>
          <a:xfrm>
            <a:off x="582917" y="2414692"/>
            <a:ext cx="11068050" cy="2677656"/>
          </a:xfrm>
          <a:prstGeom prst="rect">
            <a:avLst/>
          </a:prstGeom>
          <a:noFill/>
        </p:spPr>
        <p:txBody>
          <a:bodyPr wrap="square" rtlCol="0">
            <a:spAutoFit/>
          </a:bodyPr>
          <a:lstStyle/>
          <a:p>
            <a:r>
              <a:rPr lang="zh-CN" altLang="en-US" sz="2400" b="1" dirty="0">
                <a:solidFill>
                  <a:srgbClr val="FF0000"/>
                </a:solidFill>
                <a:latin typeface="微软雅黑" pitchFamily="34" charset="-122"/>
                <a:ea typeface="微软雅黑" pitchFamily="34" charset="-122"/>
              </a:rPr>
              <a:t>   李磊：</a:t>
            </a:r>
            <a:r>
              <a:rPr lang="zh-CN" altLang="en-US" sz="2400" b="1" dirty="0">
                <a:solidFill>
                  <a:schemeClr val="tx1">
                    <a:lumMod val="50000"/>
                    <a:lumOff val="50000"/>
                  </a:schemeClr>
                </a:solidFill>
                <a:latin typeface="微软雅黑" pitchFamily="34" charset="-122"/>
                <a:ea typeface="微软雅黑" pitchFamily="34" charset="-122"/>
              </a:rPr>
              <a:t>初始界面的按钮位置变扭没有考虑人体工程学，很不舒适；加载功能的设定不错，但是缺乏多个存档存储功能，我们玩家无法在游戏过程中观看自己的排名变更，十分可惜；进入游戏界面后，因为按键不够明显所以在游戏界面时候就会显得杂乱，对玩家要求颇高，需要对各个势力的初始地点有所了解，没有友情提示让玩家无从下手，由于没有地图缩放功能，所以在寻找对象；游戏功能分支做得还是不错，十分详细；有拓展的可能，有许多未实现的有趣元素，为这个游戏保留许多开发的可能。</a:t>
            </a:r>
          </a:p>
        </p:txBody>
      </p:sp>
      <p:sp>
        <p:nvSpPr>
          <p:cNvPr id="5" name="矩形 4"/>
          <p:cNvSpPr/>
          <p:nvPr/>
        </p:nvSpPr>
        <p:spPr>
          <a:xfrm>
            <a:off x="516242" y="5292633"/>
            <a:ext cx="10818507" cy="830997"/>
          </a:xfrm>
          <a:prstGeom prst="rect">
            <a:avLst/>
          </a:prstGeom>
        </p:spPr>
        <p:txBody>
          <a:bodyPr wrap="square">
            <a:spAutoFit/>
          </a:bodyPr>
          <a:lstStyle/>
          <a:p>
            <a:pPr indent="304800">
              <a:spcBef>
                <a:spcPts val="600"/>
              </a:spcBef>
              <a:spcAft>
                <a:spcPts val="600"/>
              </a:spcAft>
            </a:pPr>
            <a:r>
              <a:rPr lang="zh-CN" altLang="en-US" sz="2400" b="1" dirty="0">
                <a:solidFill>
                  <a:srgbClr val="FF0000"/>
                </a:solidFill>
                <a:latin typeface="微软雅黑" pitchFamily="34" charset="-122"/>
                <a:ea typeface="微软雅黑" pitchFamily="34" charset="-122"/>
              </a:rPr>
              <a:t>杨老师：</a:t>
            </a:r>
            <a:r>
              <a:rPr lang="zh-CN" altLang="en-US" sz="2400" b="1" dirty="0">
                <a:solidFill>
                  <a:schemeClr val="tx1">
                    <a:lumMod val="50000"/>
                    <a:lumOff val="50000"/>
                  </a:schemeClr>
                </a:solidFill>
                <a:latin typeface="微软雅黑" pitchFamily="34" charset="-122"/>
                <a:ea typeface="微软雅黑" pitchFamily="34" charset="-122"/>
              </a:rPr>
              <a:t>大体流程已经实现，还不错，界面不够美观，城池颜色没有区分度，排行榜未做出来。</a:t>
            </a:r>
            <a:endParaRPr lang="zh-CN" altLang="zh-CN" sz="2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466499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211800" y="125896"/>
            <a:ext cx="2940975"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用户手册</a:t>
            </a:r>
          </a:p>
        </p:txBody>
      </p:sp>
      <p:graphicFrame>
        <p:nvGraphicFramePr>
          <p:cNvPr id="5" name="表格 4"/>
          <p:cNvGraphicFramePr>
            <a:graphicFrameLocks noGrp="1"/>
          </p:cNvGraphicFramePr>
          <p:nvPr>
            <p:extLst>
              <p:ext uri="{D42A27DB-BD31-4B8C-83A1-F6EECF244321}">
                <p14:modId xmlns:p14="http://schemas.microsoft.com/office/powerpoint/2010/main" val="1146310421"/>
              </p:ext>
            </p:extLst>
          </p:nvPr>
        </p:nvGraphicFramePr>
        <p:xfrm>
          <a:off x="78450" y="1370149"/>
          <a:ext cx="5484150" cy="1613535"/>
        </p:xfrm>
        <a:graphic>
          <a:graphicData uri="http://schemas.openxmlformats.org/drawingml/2006/table">
            <a:tbl>
              <a:tblPr firstRow="1" firstCol="1" bandRow="1"/>
              <a:tblGrid>
                <a:gridCol w="1921800">
                  <a:extLst>
                    <a:ext uri="{9D8B030D-6E8A-4147-A177-3AD203B41FA5}">
                      <a16:colId xmlns:a16="http://schemas.microsoft.com/office/drawing/2014/main" val="20000"/>
                    </a:ext>
                  </a:extLst>
                </a:gridCol>
                <a:gridCol w="3562350">
                  <a:extLst>
                    <a:ext uri="{9D8B030D-6E8A-4147-A177-3AD203B41FA5}">
                      <a16:colId xmlns:a16="http://schemas.microsoft.com/office/drawing/2014/main" val="20001"/>
                    </a:ext>
                  </a:extLst>
                </a:gridCol>
              </a:tblGrid>
              <a:tr h="316446">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一级模块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运行目的</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点击“新游戏”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进入新游戏，并进入剧本选择界面，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点击“加载游戏”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进入游戏加载界面，并选择存档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点击“排行榜”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进入排行榜界面，并且看自己排名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点击“设置”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进入设置界面，可以调节音量和字体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矩形 5"/>
          <p:cNvSpPr/>
          <p:nvPr/>
        </p:nvSpPr>
        <p:spPr>
          <a:xfrm>
            <a:off x="641813" y="578709"/>
            <a:ext cx="1396536" cy="642035"/>
          </a:xfrm>
          <a:prstGeom prst="rect">
            <a:avLst/>
          </a:prstGeom>
        </p:spPr>
        <p:txBody>
          <a:bodyPr wrap="none">
            <a:spAutoFit/>
          </a:bodyPr>
          <a:lstStyle/>
          <a:p>
            <a:pPr marL="0" lvl="1" indent="-285750">
              <a:lnSpc>
                <a:spcPct val="172000"/>
              </a:lnSpc>
              <a:spcBef>
                <a:spcPts val="600"/>
              </a:spcBef>
              <a:spcAft>
                <a:spcPts val="600"/>
              </a:spcAft>
              <a:buFont typeface="+mj-lt"/>
              <a:buAutoNum type="arabicPeriod"/>
            </a:pPr>
            <a:r>
              <a:rPr lang="zh-CN" altLang="zh-CN" sz="2400" b="1" dirty="0">
                <a:solidFill>
                  <a:srgbClr val="00C3D9"/>
                </a:solidFill>
                <a:latin typeface="微软雅黑" pitchFamily="34" charset="-122"/>
                <a:ea typeface="微软雅黑" pitchFamily="34" charset="-122"/>
              </a:rPr>
              <a:t>运行表</a:t>
            </a:r>
          </a:p>
        </p:txBody>
      </p:sp>
      <p:graphicFrame>
        <p:nvGraphicFramePr>
          <p:cNvPr id="9" name="表格 8"/>
          <p:cNvGraphicFramePr>
            <a:graphicFrameLocks noGrp="1"/>
          </p:cNvGraphicFramePr>
          <p:nvPr>
            <p:extLst>
              <p:ext uri="{D42A27DB-BD31-4B8C-83A1-F6EECF244321}">
                <p14:modId xmlns:p14="http://schemas.microsoft.com/office/powerpoint/2010/main" val="1197972161"/>
              </p:ext>
            </p:extLst>
          </p:nvPr>
        </p:nvGraphicFramePr>
        <p:xfrm>
          <a:off x="78450" y="3458245"/>
          <a:ext cx="5484150" cy="1330040"/>
        </p:xfrm>
        <a:graphic>
          <a:graphicData uri="http://schemas.openxmlformats.org/drawingml/2006/table">
            <a:tbl>
              <a:tblPr firstRow="1" firstCol="1" bandRow="1"/>
              <a:tblGrid>
                <a:gridCol w="1912275">
                  <a:extLst>
                    <a:ext uri="{9D8B030D-6E8A-4147-A177-3AD203B41FA5}">
                      <a16:colId xmlns:a16="http://schemas.microsoft.com/office/drawing/2014/main" val="20000"/>
                    </a:ext>
                  </a:extLst>
                </a:gridCol>
                <a:gridCol w="3571875">
                  <a:extLst>
                    <a:ext uri="{9D8B030D-6E8A-4147-A177-3AD203B41FA5}">
                      <a16:colId xmlns:a16="http://schemas.microsoft.com/office/drawing/2014/main" val="20001"/>
                    </a:ext>
                  </a:extLst>
                </a:gridCol>
              </a:tblGrid>
              <a:tr h="361919">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二级模块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运行目的</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点击“存档选择”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进入游戏存档，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在点击“剧本”</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可以进行相应的剧本内容开始游戏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2669">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点击“返回”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返回上一个界面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784783586"/>
              </p:ext>
            </p:extLst>
          </p:nvPr>
        </p:nvGraphicFramePr>
        <p:xfrm>
          <a:off x="5690076" y="1359173"/>
          <a:ext cx="6292374" cy="5143119"/>
        </p:xfrm>
        <a:graphic>
          <a:graphicData uri="http://schemas.openxmlformats.org/drawingml/2006/table">
            <a:tbl>
              <a:tblPr firstRow="1" firstCol="1" bandRow="1"/>
              <a:tblGrid>
                <a:gridCol w="3146187">
                  <a:extLst>
                    <a:ext uri="{9D8B030D-6E8A-4147-A177-3AD203B41FA5}">
                      <a16:colId xmlns:a16="http://schemas.microsoft.com/office/drawing/2014/main" val="20000"/>
                    </a:ext>
                  </a:extLst>
                </a:gridCol>
                <a:gridCol w="3146187">
                  <a:extLst>
                    <a:ext uri="{9D8B030D-6E8A-4147-A177-3AD203B41FA5}">
                      <a16:colId xmlns:a16="http://schemas.microsoft.com/office/drawing/2014/main" val="20001"/>
                    </a:ext>
                  </a:extLst>
                </a:gridCol>
              </a:tblGrid>
              <a:tr h="323850">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三级模块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运行目的</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点击“内政”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进入内政界面，并可以选择相应的操作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点击“军事”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进入军事界面，并可以选择相应的界面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点击“策略”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进入策略选择界面，并且可以选择相应的策略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点击“人事”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进入人事界面，可以进行相应的人事选择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点击“情报”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显示总体的情报，例如武将、城池、势力、外交关系等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点击“经济”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进入经济操作界面，操作有开发农田，开发商业，粮草买卖，提高民忠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点击“下一回合”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进行下一回合的推演</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4" name="矩形 13"/>
          <p:cNvSpPr/>
          <p:nvPr/>
        </p:nvSpPr>
        <p:spPr>
          <a:xfrm>
            <a:off x="641813" y="5180581"/>
            <a:ext cx="2736647" cy="550407"/>
          </a:xfrm>
          <a:prstGeom prst="rect">
            <a:avLst/>
          </a:prstGeom>
        </p:spPr>
        <p:txBody>
          <a:bodyPr wrap="none">
            <a:spAutoFit/>
          </a:bodyPr>
          <a:lstStyle/>
          <a:p>
            <a:pPr marL="0" lvl="1">
              <a:lnSpc>
                <a:spcPct val="172000"/>
              </a:lnSpc>
              <a:spcBef>
                <a:spcPts val="600"/>
              </a:spcBef>
              <a:spcAft>
                <a:spcPts val="600"/>
              </a:spcAft>
            </a:pPr>
            <a:r>
              <a:rPr lang="en-US" altLang="zh-CN" sz="2000" b="1" dirty="0">
                <a:solidFill>
                  <a:srgbClr val="FF0000"/>
                </a:solidFill>
                <a:latin typeface="微软雅黑" pitchFamily="34" charset="-122"/>
                <a:ea typeface="微软雅黑" pitchFamily="34" charset="-122"/>
              </a:rPr>
              <a:t>//</a:t>
            </a:r>
            <a:r>
              <a:rPr lang="zh-CN" altLang="en-US" sz="2000" b="1" dirty="0">
                <a:solidFill>
                  <a:srgbClr val="FF0000"/>
                </a:solidFill>
                <a:latin typeface="微软雅黑" pitchFamily="34" charset="-122"/>
                <a:ea typeface="微软雅黑" pitchFamily="34" charset="-122"/>
              </a:rPr>
              <a:t>详情见用户手册模版</a:t>
            </a:r>
            <a:endParaRPr lang="zh-CN" altLang="zh-CN" sz="20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5900964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6" name="矩形 5"/>
          <p:cNvSpPr/>
          <p:nvPr/>
        </p:nvSpPr>
        <p:spPr>
          <a:xfrm>
            <a:off x="232238" y="81314"/>
            <a:ext cx="2616422" cy="461665"/>
          </a:xfrm>
          <a:prstGeom prst="rect">
            <a:avLst/>
          </a:prstGeom>
        </p:spPr>
        <p:txBody>
          <a:bodyPr wrap="none">
            <a:spAutoFit/>
          </a:bodyPr>
          <a:lstStyle/>
          <a:p>
            <a:pPr lvl="0"/>
            <a:r>
              <a:rPr lang="en-US" altLang="zh-CN" sz="2400" b="1" dirty="0">
                <a:solidFill>
                  <a:srgbClr val="00C3D9"/>
                </a:solidFill>
                <a:latin typeface="微软雅黑" pitchFamily="34" charset="-122"/>
                <a:ea typeface="微软雅黑" pitchFamily="34" charset="-122"/>
              </a:rPr>
              <a:t>2.</a:t>
            </a:r>
            <a:r>
              <a:rPr lang="zh-CN" altLang="zh-CN" sz="2400" b="1" dirty="0">
                <a:solidFill>
                  <a:srgbClr val="00C3D9"/>
                </a:solidFill>
                <a:latin typeface="微软雅黑" pitchFamily="34" charset="-122"/>
                <a:ea typeface="微软雅黑" pitchFamily="34" charset="-122"/>
              </a:rPr>
              <a:t>操作</a:t>
            </a:r>
            <a:r>
              <a:rPr lang="zh-CN" altLang="en-US" sz="2400" b="1" dirty="0">
                <a:solidFill>
                  <a:srgbClr val="00C3D9"/>
                </a:solidFill>
                <a:latin typeface="微软雅黑" pitchFamily="34" charset="-122"/>
                <a:ea typeface="微软雅黑" pitchFamily="34" charset="-122"/>
              </a:rPr>
              <a:t>界面</a:t>
            </a:r>
            <a:r>
              <a:rPr lang="zh-CN" altLang="zh-CN" sz="2400" b="1" dirty="0">
                <a:solidFill>
                  <a:srgbClr val="00C3D9"/>
                </a:solidFill>
                <a:latin typeface="微软雅黑" pitchFamily="34" charset="-122"/>
                <a:ea typeface="微软雅黑" pitchFamily="34" charset="-122"/>
              </a:rPr>
              <a:t>一览表</a:t>
            </a:r>
          </a:p>
        </p:txBody>
      </p:sp>
      <p:sp>
        <p:nvSpPr>
          <p:cNvPr id="2" name="矩形 1"/>
          <p:cNvSpPr/>
          <p:nvPr/>
        </p:nvSpPr>
        <p:spPr>
          <a:xfrm>
            <a:off x="1685344" y="585024"/>
            <a:ext cx="1313180" cy="499624"/>
          </a:xfrm>
          <a:prstGeom prst="rect">
            <a:avLst/>
          </a:prstGeom>
        </p:spPr>
        <p:txBody>
          <a:bodyPr wrap="none">
            <a:spAutoFit/>
          </a:bodyPr>
          <a:lstStyle/>
          <a:p>
            <a:pPr indent="355600">
              <a:lnSpc>
                <a:spcPct val="150000"/>
              </a:lnSpc>
              <a:spcBef>
                <a:spcPts val="600"/>
              </a:spcBef>
              <a:spcAft>
                <a:spcPts val="600"/>
              </a:spcAft>
            </a:pPr>
            <a:r>
              <a:rPr lang="zh-CN" altLang="zh-CN" sz="2000" b="1" dirty="0">
                <a:solidFill>
                  <a:srgbClr val="00C3D9"/>
                </a:solidFill>
                <a:latin typeface="微软雅黑" pitchFamily="34" charset="-122"/>
                <a:ea typeface="微软雅黑" pitchFamily="34" charset="-122"/>
              </a:rPr>
              <a:t>主界面</a:t>
            </a:r>
          </a:p>
        </p:txBody>
      </p:sp>
      <p:pic>
        <p:nvPicPr>
          <p:cNvPr id="3" name="图片 2"/>
          <p:cNvPicPr>
            <a:picLocks noChangeAspect="1"/>
          </p:cNvPicPr>
          <p:nvPr/>
        </p:nvPicPr>
        <p:blipFill>
          <a:blip r:embed="rId3"/>
          <a:stretch>
            <a:fillRect/>
          </a:stretch>
        </p:blipFill>
        <p:spPr>
          <a:xfrm>
            <a:off x="165563" y="1288601"/>
            <a:ext cx="4942146" cy="2510155"/>
          </a:xfrm>
          <a:prstGeom prst="rect">
            <a:avLst/>
          </a:prstGeom>
        </p:spPr>
      </p:pic>
      <p:sp>
        <p:nvSpPr>
          <p:cNvPr id="4" name="矩形 3"/>
          <p:cNvSpPr/>
          <p:nvPr/>
        </p:nvSpPr>
        <p:spPr>
          <a:xfrm>
            <a:off x="7408753" y="585024"/>
            <a:ext cx="1569660" cy="499624"/>
          </a:xfrm>
          <a:prstGeom prst="rect">
            <a:avLst/>
          </a:prstGeom>
        </p:spPr>
        <p:txBody>
          <a:bodyPr wrap="none">
            <a:spAutoFit/>
          </a:bodyPr>
          <a:lstStyle/>
          <a:p>
            <a:pPr indent="355600">
              <a:lnSpc>
                <a:spcPct val="150000"/>
              </a:lnSpc>
              <a:spcBef>
                <a:spcPts val="600"/>
              </a:spcBef>
              <a:spcAft>
                <a:spcPts val="600"/>
              </a:spcAft>
            </a:pPr>
            <a:r>
              <a:rPr lang="zh-CN" altLang="zh-CN" sz="2000" b="1" dirty="0">
                <a:solidFill>
                  <a:srgbClr val="00C3D9"/>
                </a:solidFill>
                <a:latin typeface="微软雅黑" pitchFamily="34" charset="-122"/>
                <a:ea typeface="微软雅黑" pitchFamily="34" charset="-122"/>
              </a:rPr>
              <a:t>选择势力</a:t>
            </a:r>
          </a:p>
        </p:txBody>
      </p:sp>
      <p:pic>
        <p:nvPicPr>
          <p:cNvPr id="15" name="图片 14" descr="C:\Users\Administrator\Desktop\图片\1.PNG"/>
          <p:cNvPicPr/>
          <p:nvPr/>
        </p:nvPicPr>
        <p:blipFill>
          <a:blip r:embed="rId4">
            <a:extLst>
              <a:ext uri="{28A0092B-C50C-407E-A947-70E740481C1C}">
                <a14:useLocalDpi xmlns:a14="http://schemas.microsoft.com/office/drawing/2010/main" val="0"/>
              </a:ext>
            </a:extLst>
          </a:blip>
          <a:srcRect/>
          <a:stretch>
            <a:fillRect/>
          </a:stretch>
        </p:blipFill>
        <p:spPr bwMode="auto">
          <a:xfrm>
            <a:off x="5715476" y="1288601"/>
            <a:ext cx="5274310" cy="2510155"/>
          </a:xfrm>
          <a:prstGeom prst="rect">
            <a:avLst/>
          </a:prstGeom>
          <a:noFill/>
          <a:ln>
            <a:noFill/>
          </a:ln>
        </p:spPr>
      </p:pic>
      <p:sp>
        <p:nvSpPr>
          <p:cNvPr id="7" name="矩形 6"/>
          <p:cNvSpPr/>
          <p:nvPr/>
        </p:nvSpPr>
        <p:spPr>
          <a:xfrm>
            <a:off x="830177" y="4952552"/>
            <a:ext cx="2852063" cy="499624"/>
          </a:xfrm>
          <a:prstGeom prst="rect">
            <a:avLst/>
          </a:prstGeom>
        </p:spPr>
        <p:txBody>
          <a:bodyPr wrap="none">
            <a:spAutoFit/>
          </a:bodyPr>
          <a:lstStyle/>
          <a:p>
            <a:pPr indent="355600">
              <a:lnSpc>
                <a:spcPct val="150000"/>
              </a:lnSpc>
              <a:spcBef>
                <a:spcPts val="600"/>
              </a:spcBef>
              <a:spcAft>
                <a:spcPts val="600"/>
              </a:spcAft>
            </a:pPr>
            <a:r>
              <a:rPr lang="zh-CN" altLang="en-US" sz="2000" b="1" dirty="0">
                <a:solidFill>
                  <a:srgbClr val="00C3D9"/>
                </a:solidFill>
                <a:latin typeface="微软雅黑" pitchFamily="34" charset="-122"/>
                <a:ea typeface="微软雅黑" pitchFamily="34" charset="-122"/>
              </a:rPr>
              <a:t>游戏地图及功能界面</a:t>
            </a:r>
            <a:endParaRPr lang="zh-CN" altLang="zh-CN" sz="2000" b="1" dirty="0">
              <a:solidFill>
                <a:srgbClr val="00C3D9"/>
              </a:solidFill>
              <a:latin typeface="微软雅黑" pitchFamily="34" charset="-122"/>
              <a:ea typeface="微软雅黑" pitchFamily="34" charset="-122"/>
            </a:endParaRPr>
          </a:p>
        </p:txBody>
      </p:sp>
      <p:pic>
        <p:nvPicPr>
          <p:cNvPr id="16" name="图片 15" descr="C:\Users\Administrator\Desktop\图片\12.PNG"/>
          <p:cNvPicPr/>
          <p:nvPr/>
        </p:nvPicPr>
        <p:blipFill>
          <a:blip r:embed="rId5">
            <a:extLst>
              <a:ext uri="{28A0092B-C50C-407E-A947-70E740481C1C}">
                <a14:useLocalDpi xmlns:a14="http://schemas.microsoft.com/office/drawing/2010/main" val="0"/>
              </a:ext>
            </a:extLst>
          </a:blip>
          <a:srcRect/>
          <a:stretch>
            <a:fillRect/>
          </a:stretch>
        </p:blipFill>
        <p:spPr bwMode="auto">
          <a:xfrm>
            <a:off x="3885315" y="4266248"/>
            <a:ext cx="4868160" cy="2593340"/>
          </a:xfrm>
          <a:prstGeom prst="rect">
            <a:avLst/>
          </a:prstGeom>
          <a:noFill/>
          <a:ln>
            <a:noFill/>
          </a:ln>
        </p:spPr>
      </p:pic>
    </p:spTree>
    <p:extLst>
      <p:ext uri="{BB962C8B-B14F-4D97-AF65-F5344CB8AC3E}">
        <p14:creationId xmlns:p14="http://schemas.microsoft.com/office/powerpoint/2010/main" val="14212967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6" name="矩形 5"/>
          <p:cNvSpPr/>
          <p:nvPr/>
        </p:nvSpPr>
        <p:spPr>
          <a:xfrm>
            <a:off x="194138" y="100364"/>
            <a:ext cx="1693092" cy="461665"/>
          </a:xfrm>
          <a:prstGeom prst="rect">
            <a:avLst/>
          </a:prstGeom>
        </p:spPr>
        <p:txBody>
          <a:bodyPr wrap="none">
            <a:spAutoFit/>
          </a:bodyPr>
          <a:lstStyle/>
          <a:p>
            <a:r>
              <a:rPr lang="en-US" altLang="zh-CN" sz="2400" b="1" dirty="0">
                <a:solidFill>
                  <a:srgbClr val="00C3D9"/>
                </a:solidFill>
                <a:latin typeface="微软雅黑" pitchFamily="34" charset="-122"/>
                <a:ea typeface="微软雅黑" pitchFamily="34" charset="-122"/>
              </a:rPr>
              <a:t>2.</a:t>
            </a:r>
            <a:r>
              <a:rPr lang="zh-CN" altLang="zh-CN" sz="2400" b="1" dirty="0">
                <a:solidFill>
                  <a:srgbClr val="00C3D9"/>
                </a:solidFill>
                <a:latin typeface="微软雅黑" pitchFamily="34" charset="-122"/>
                <a:ea typeface="微软雅黑" pitchFamily="34" charset="-122"/>
              </a:rPr>
              <a:t>名词解释</a:t>
            </a:r>
          </a:p>
        </p:txBody>
      </p:sp>
      <p:sp>
        <p:nvSpPr>
          <p:cNvPr id="5" name="矩形 4"/>
          <p:cNvSpPr/>
          <p:nvPr/>
        </p:nvSpPr>
        <p:spPr>
          <a:xfrm>
            <a:off x="419100" y="562029"/>
            <a:ext cx="11325225" cy="6193490"/>
          </a:xfrm>
          <a:prstGeom prst="rect">
            <a:avLst/>
          </a:prstGeom>
        </p:spPr>
        <p:txBody>
          <a:bodyPr wrap="square">
            <a:spAutoFit/>
          </a:bodyPr>
          <a:lstStyle/>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军事：</a:t>
            </a:r>
            <a:r>
              <a:rPr lang="zh-CN" altLang="zh-CN" sz="2000" dirty="0">
                <a:solidFill>
                  <a:schemeClr val="bg1">
                    <a:lumMod val="50000"/>
                  </a:schemeClr>
                </a:solidFill>
                <a:latin typeface="微软雅黑" pitchFamily="34" charset="-122"/>
                <a:ea typeface="微软雅黑" pitchFamily="34" charset="-122"/>
              </a:rPr>
              <a:t>指一方势力对另一方势力进行出征，输送，征兵等操作从而获得相应的资源，（注意需要征兵到一定程度，去出征才可能获胜，获胜可以获取敌方大量资源）。</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人事：</a:t>
            </a:r>
            <a:r>
              <a:rPr lang="zh-CN" altLang="zh-CN" sz="2000" dirty="0">
                <a:solidFill>
                  <a:schemeClr val="bg1">
                    <a:lumMod val="50000"/>
                  </a:schemeClr>
                </a:solidFill>
                <a:latin typeface="微软雅黑" pitchFamily="34" charset="-122"/>
                <a:ea typeface="微软雅黑" pitchFamily="34" charset="-122"/>
              </a:rPr>
              <a:t>指一方势力对内部武将进行任命，褒奖，移动，流放，登庸等操作。</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经济：</a:t>
            </a:r>
            <a:r>
              <a:rPr lang="zh-CN" altLang="zh-CN" sz="2000" dirty="0">
                <a:solidFill>
                  <a:schemeClr val="bg1">
                    <a:lumMod val="50000"/>
                  </a:schemeClr>
                </a:solidFill>
                <a:latin typeface="微软雅黑" pitchFamily="34" charset="-122"/>
                <a:ea typeface="微软雅黑" pitchFamily="34" charset="-122"/>
              </a:rPr>
              <a:t>指一方势力内部进行开发农田，开发商业，粮草买卖，提高民忠等操作从而增加内部实力（这是增加本势力实力最好的方法）。</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谋略：</a:t>
            </a:r>
            <a:r>
              <a:rPr lang="zh-CN" altLang="zh-CN" sz="2000" dirty="0">
                <a:solidFill>
                  <a:schemeClr val="bg1">
                    <a:lumMod val="50000"/>
                  </a:schemeClr>
                </a:solidFill>
                <a:latin typeface="微软雅黑" pitchFamily="34" charset="-122"/>
                <a:ea typeface="微软雅黑" pitchFamily="34" charset="-122"/>
              </a:rPr>
              <a:t>指一方势力对另一方势力进行驱虎吞狼，离间武将，策反武将，蛊惑民众等操作（这是降低敌方势力很好的一种方法）。</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情报：</a:t>
            </a:r>
            <a:r>
              <a:rPr lang="zh-CN" altLang="zh-CN" sz="2000" dirty="0">
                <a:solidFill>
                  <a:schemeClr val="bg1">
                    <a:lumMod val="50000"/>
                  </a:schemeClr>
                </a:solidFill>
                <a:latin typeface="微软雅黑" pitchFamily="34" charset="-122"/>
                <a:ea typeface="微软雅黑" pitchFamily="34" charset="-122"/>
              </a:rPr>
              <a:t>显示总体的情报，例如武将、城池、势力、外交关系等</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排行榜：</a:t>
            </a:r>
            <a:r>
              <a:rPr lang="zh-CN" altLang="zh-CN" sz="2000" dirty="0">
                <a:solidFill>
                  <a:schemeClr val="bg1">
                    <a:lumMod val="50000"/>
                  </a:schemeClr>
                </a:solidFill>
                <a:latin typeface="微软雅黑" pitchFamily="34" charset="-122"/>
                <a:ea typeface="微软雅黑" pitchFamily="34" charset="-122"/>
              </a:rPr>
              <a:t>查看本人在好友和全局的排名和分数</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武将：</a:t>
            </a:r>
            <a:r>
              <a:rPr lang="zh-CN" altLang="zh-CN" sz="2000" dirty="0">
                <a:solidFill>
                  <a:schemeClr val="bg1">
                    <a:lumMod val="50000"/>
                  </a:schemeClr>
                </a:solidFill>
                <a:latin typeface="微软雅黑" pitchFamily="34" charset="-122"/>
                <a:ea typeface="微软雅黑" pitchFamily="34" charset="-122"/>
              </a:rPr>
              <a:t>游戏中的主要操作人物，完成各种操作，不同武将有不同属性</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城池：</a:t>
            </a:r>
            <a:r>
              <a:rPr lang="zh-CN" altLang="zh-CN" sz="2000" dirty="0">
                <a:solidFill>
                  <a:schemeClr val="bg1">
                    <a:lumMod val="50000"/>
                  </a:schemeClr>
                </a:solidFill>
                <a:latin typeface="微软雅黑" pitchFamily="34" charset="-122"/>
                <a:ea typeface="微软雅黑" pitchFamily="34" charset="-122"/>
              </a:rPr>
              <a:t>势力获得资源的场所，也是维持势力必不可少的珍贵资源，更是获得胜利的必要条件。</a:t>
            </a:r>
          </a:p>
        </p:txBody>
      </p:sp>
    </p:spTree>
    <p:extLst>
      <p:ext uri="{BB962C8B-B14F-4D97-AF65-F5344CB8AC3E}">
        <p14:creationId xmlns:p14="http://schemas.microsoft.com/office/powerpoint/2010/main" val="34074738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6" name="矩形 5"/>
          <p:cNvSpPr/>
          <p:nvPr/>
        </p:nvSpPr>
        <p:spPr>
          <a:xfrm>
            <a:off x="194138" y="100364"/>
            <a:ext cx="1693092" cy="461665"/>
          </a:xfrm>
          <a:prstGeom prst="rect">
            <a:avLst/>
          </a:prstGeom>
        </p:spPr>
        <p:txBody>
          <a:bodyPr wrap="none">
            <a:spAutoFit/>
          </a:bodyPr>
          <a:lstStyle/>
          <a:p>
            <a:r>
              <a:rPr lang="en-US" altLang="zh-CN" sz="2400" b="1" dirty="0">
                <a:solidFill>
                  <a:srgbClr val="00C3D9"/>
                </a:solidFill>
                <a:latin typeface="微软雅黑" pitchFamily="34" charset="-122"/>
                <a:ea typeface="微软雅黑" pitchFamily="34" charset="-122"/>
              </a:rPr>
              <a:t>2.</a:t>
            </a:r>
            <a:r>
              <a:rPr lang="zh-CN" altLang="zh-CN" sz="2400" b="1" dirty="0">
                <a:solidFill>
                  <a:srgbClr val="00C3D9"/>
                </a:solidFill>
                <a:latin typeface="微软雅黑" pitchFamily="34" charset="-122"/>
                <a:ea typeface="微软雅黑" pitchFamily="34" charset="-122"/>
              </a:rPr>
              <a:t>名词解释</a:t>
            </a:r>
          </a:p>
        </p:txBody>
      </p:sp>
      <p:sp>
        <p:nvSpPr>
          <p:cNvPr id="2" name="矩形 1"/>
          <p:cNvSpPr/>
          <p:nvPr/>
        </p:nvSpPr>
        <p:spPr>
          <a:xfrm>
            <a:off x="950605" y="1280026"/>
            <a:ext cx="9437995" cy="4247317"/>
          </a:xfrm>
          <a:prstGeom prst="rect">
            <a:avLst/>
          </a:prstGeom>
        </p:spPr>
        <p:txBody>
          <a:bodyPr wrap="square">
            <a:spAutoFit/>
          </a:bodyPr>
          <a:lstStyle/>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粮草：</a:t>
            </a:r>
            <a:r>
              <a:rPr lang="zh-CN" altLang="zh-CN" sz="2000" dirty="0">
                <a:solidFill>
                  <a:schemeClr val="bg1">
                    <a:lumMod val="50000"/>
                  </a:schemeClr>
                </a:solidFill>
                <a:latin typeface="微软雅黑" pitchFamily="34" charset="-122"/>
                <a:ea typeface="微软雅黑" pitchFamily="34" charset="-122"/>
              </a:rPr>
              <a:t>进行各项操作必不可少的资源，评判一个城池战力的其中一个标准</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金钱：</a:t>
            </a:r>
            <a:r>
              <a:rPr lang="zh-CN" altLang="zh-CN" sz="2000" dirty="0">
                <a:solidFill>
                  <a:schemeClr val="bg1">
                    <a:lumMod val="50000"/>
                  </a:schemeClr>
                </a:solidFill>
                <a:latin typeface="微软雅黑" pitchFamily="34" charset="-122"/>
                <a:ea typeface="微软雅黑" pitchFamily="34" charset="-122"/>
              </a:rPr>
              <a:t>进行各项操作必不可少的资源，并且是评判一个城池战力的其中一个标准</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民忠：</a:t>
            </a:r>
            <a:r>
              <a:rPr lang="zh-CN" altLang="zh-CN" sz="2000" dirty="0">
                <a:solidFill>
                  <a:schemeClr val="bg1">
                    <a:lumMod val="50000"/>
                  </a:schemeClr>
                </a:solidFill>
                <a:latin typeface="微软雅黑" pitchFamily="34" charset="-122"/>
                <a:ea typeface="微软雅黑" pitchFamily="34" charset="-122"/>
              </a:rPr>
              <a:t>武将对势力的忠诚度</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农业：</a:t>
            </a:r>
            <a:r>
              <a:rPr lang="zh-CN" altLang="zh-CN" sz="2000" dirty="0">
                <a:solidFill>
                  <a:schemeClr val="bg1">
                    <a:lumMod val="50000"/>
                  </a:schemeClr>
                </a:solidFill>
                <a:latin typeface="微软雅黑" pitchFamily="34" charset="-122"/>
                <a:ea typeface="微软雅黑" pitchFamily="34" charset="-122"/>
              </a:rPr>
              <a:t>获得粮草的方法</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商业：</a:t>
            </a:r>
            <a:r>
              <a:rPr lang="zh-CN" altLang="zh-CN" sz="2000" dirty="0">
                <a:solidFill>
                  <a:schemeClr val="bg1">
                    <a:lumMod val="50000"/>
                  </a:schemeClr>
                </a:solidFill>
                <a:latin typeface="微软雅黑" pitchFamily="34" charset="-122"/>
                <a:ea typeface="微软雅黑" pitchFamily="34" charset="-122"/>
              </a:rPr>
              <a:t>获得金钱的方法</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士兵：</a:t>
            </a:r>
            <a:r>
              <a:rPr lang="zh-CN" altLang="zh-CN" sz="2000" dirty="0">
                <a:solidFill>
                  <a:schemeClr val="bg1">
                    <a:lumMod val="50000"/>
                  </a:schemeClr>
                </a:solidFill>
                <a:latin typeface="微软雅黑" pitchFamily="34" charset="-122"/>
                <a:ea typeface="微软雅黑" pitchFamily="34" charset="-122"/>
              </a:rPr>
              <a:t>一个势力的战力</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城防：</a:t>
            </a:r>
            <a:r>
              <a:rPr lang="zh-CN" altLang="zh-CN" sz="2000" dirty="0">
                <a:solidFill>
                  <a:schemeClr val="bg1">
                    <a:lumMod val="50000"/>
                  </a:schemeClr>
                </a:solidFill>
                <a:latin typeface="微软雅黑" pitchFamily="34" charset="-122"/>
                <a:ea typeface="微软雅黑" pitchFamily="34" charset="-122"/>
              </a:rPr>
              <a:t>一个城池的防御能力</a:t>
            </a:r>
          </a:p>
        </p:txBody>
      </p:sp>
    </p:spTree>
    <p:extLst>
      <p:ext uri="{BB962C8B-B14F-4D97-AF65-F5344CB8AC3E}">
        <p14:creationId xmlns:p14="http://schemas.microsoft.com/office/powerpoint/2010/main" val="39601647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F</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51345" y="4537663"/>
            <a:ext cx="8800786"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825729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386615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王华怿个人总结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id="{C5154E3A-1925-400E-ADB2-3C081AF76906}"/>
              </a:ext>
            </a:extLst>
          </p:cNvPr>
          <p:cNvSpPr txBox="1"/>
          <p:nvPr/>
        </p:nvSpPr>
        <p:spPr>
          <a:xfrm>
            <a:off x="2323305" y="1084953"/>
            <a:ext cx="7543801" cy="5262979"/>
          </a:xfrm>
          <a:prstGeom prst="rect">
            <a:avLst/>
          </a:prstGeom>
          <a:noFill/>
        </p:spPr>
        <p:txBody>
          <a:bodyPr wrap="square" rtlCol="0">
            <a:spAutoFit/>
          </a:bodyPr>
          <a:lstStyle/>
          <a:p>
            <a:r>
              <a:rPr lang="zh-CN" altLang="en-US" sz="2800" dirty="0"/>
              <a:t>        我在为期一个学期的软件工程课程当中，担任</a:t>
            </a:r>
            <a:r>
              <a:rPr lang="en-US" altLang="zh-CN" sz="2800" dirty="0"/>
              <a:t>G16</a:t>
            </a:r>
            <a:r>
              <a:rPr lang="zh-CN" altLang="en-US" sz="2800" dirty="0"/>
              <a:t>小组长，顺利带领组员完成绝大部分任务，通过之前的评审并达到最终评审。虽然过程是十分的坎坷，但是我和我的组员依然不折不饶地坚持了下来，并完成大部分的需求。我很感激我的队员的付出和努力，也十分认可他们的表现。</a:t>
            </a:r>
            <a:endParaRPr lang="en-US" altLang="zh-CN" sz="2800" dirty="0"/>
          </a:p>
          <a:p>
            <a:r>
              <a:rPr lang="en-US" altLang="zh-CN" sz="2800" dirty="0"/>
              <a:t>        </a:t>
            </a:r>
            <a:r>
              <a:rPr lang="zh-CN" altLang="en-US" sz="2800" dirty="0"/>
              <a:t>第一次担任</a:t>
            </a:r>
            <a:r>
              <a:rPr lang="en-US" altLang="zh-CN" sz="2800" dirty="0"/>
              <a:t>PM</a:t>
            </a:r>
            <a:r>
              <a:rPr lang="zh-CN" altLang="en-US" sz="2800" dirty="0"/>
              <a:t>，说实话，经验相当不足。在整个课程过程当中犯了很多的失误，例如：对工作量的估计，对分工不够明细，没有使用正确</a:t>
            </a:r>
            <a:r>
              <a:rPr lang="en-US" altLang="zh-CN" sz="2800" dirty="0"/>
              <a:t>Git</a:t>
            </a:r>
            <a:r>
              <a:rPr lang="zh-CN" altLang="en-US" sz="2800" dirty="0"/>
              <a:t>，文档更新混乱等。当我相信，在今后我定能吸取教训，做得更好！</a:t>
            </a:r>
          </a:p>
        </p:txBody>
      </p:sp>
    </p:spTree>
    <p:extLst>
      <p:ext uri="{BB962C8B-B14F-4D97-AF65-F5344CB8AC3E}">
        <p14:creationId xmlns:p14="http://schemas.microsoft.com/office/powerpoint/2010/main" val="38538617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3831318"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王仕杰个人总结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7B31FA75-7F8D-4555-8DBD-8C1E8CF63B11}"/>
              </a:ext>
            </a:extLst>
          </p:cNvPr>
          <p:cNvSpPr/>
          <p:nvPr/>
        </p:nvSpPr>
        <p:spPr>
          <a:xfrm>
            <a:off x="1724025" y="828284"/>
            <a:ext cx="9191625" cy="5693866"/>
          </a:xfrm>
          <a:prstGeom prst="rect">
            <a:avLst/>
          </a:prstGeom>
        </p:spPr>
        <p:txBody>
          <a:bodyPr wrap="square">
            <a:spAutoFit/>
          </a:bodyPr>
          <a:lstStyle/>
          <a:p>
            <a:pPr lvl="0"/>
            <a:r>
              <a:rPr lang="zh-CN" altLang="en-US" sz="2800" dirty="0">
                <a:solidFill>
                  <a:srgbClr val="000000"/>
                </a:solidFill>
              </a:rPr>
              <a:t> </a:t>
            </a:r>
            <a:r>
              <a:rPr lang="en-US" altLang="zh-CN" sz="2800">
                <a:solidFill>
                  <a:srgbClr val="000000"/>
                </a:solidFill>
              </a:rPr>
              <a:t>	</a:t>
            </a:r>
            <a:r>
              <a:rPr lang="zh-CN" altLang="en-US" sz="2800">
                <a:solidFill>
                  <a:srgbClr val="000000"/>
                </a:solidFill>
              </a:rPr>
              <a:t>在</a:t>
            </a:r>
            <a:r>
              <a:rPr lang="zh-CN" altLang="en-US" sz="2800" dirty="0">
                <a:solidFill>
                  <a:srgbClr val="000000"/>
                </a:solidFill>
              </a:rPr>
              <a:t>学期初的课上，我加入了</a:t>
            </a:r>
            <a:r>
              <a:rPr lang="en-US" altLang="zh-CN" sz="2800" dirty="0">
                <a:solidFill>
                  <a:srgbClr val="000000"/>
                </a:solidFill>
              </a:rPr>
              <a:t>G16</a:t>
            </a:r>
            <a:r>
              <a:rPr lang="zh-CN" altLang="en-US" sz="2800" dirty="0">
                <a:solidFill>
                  <a:srgbClr val="000000"/>
                </a:solidFill>
              </a:rPr>
              <a:t>小组，在一个学期的学习中，我们按照老师的要求和课程的要求，学习了如何系统规范的制作一个软件，不仅仅是课本上的知识，还有许多课本上没有的东西，例如我们自己选择的</a:t>
            </a:r>
            <a:r>
              <a:rPr lang="en-US" altLang="zh-CN" sz="2800" dirty="0" err="1">
                <a:solidFill>
                  <a:srgbClr val="000000"/>
                </a:solidFill>
              </a:rPr>
              <a:t>LayaBox</a:t>
            </a:r>
            <a:r>
              <a:rPr lang="zh-CN" altLang="en-US" sz="2800" dirty="0">
                <a:solidFill>
                  <a:srgbClr val="000000"/>
                </a:solidFill>
              </a:rPr>
              <a:t>游戏引擎，虽然说并没有达到精通他的程度，但是现在还是可以比较好的去使用他了，还有许多许多需要实践才会知道，想要做出一个软件并不仅仅是编程这么简单。</a:t>
            </a:r>
            <a:endParaRPr lang="en-US" altLang="zh-CN" sz="2800" dirty="0">
              <a:solidFill>
                <a:srgbClr val="000000"/>
              </a:solidFill>
            </a:endParaRPr>
          </a:p>
          <a:p>
            <a:pPr lvl="0"/>
            <a:r>
              <a:rPr lang="en-US" altLang="zh-CN" sz="2800" dirty="0">
                <a:solidFill>
                  <a:srgbClr val="000000"/>
                </a:solidFill>
              </a:rPr>
              <a:t>        </a:t>
            </a:r>
            <a:r>
              <a:rPr lang="zh-CN" altLang="en-US" sz="2800" dirty="0">
                <a:solidFill>
                  <a:srgbClr val="000000"/>
                </a:solidFill>
              </a:rPr>
              <a:t>但是在这个过程中，我也做错了许多事，文档使用没有规范，不是按照标准文档，导致最后其他组员需要重新查找使用规范的文档，浪费了时间，所以，在之后的工作中还是每一步都要按照标准进行。还有在实现阶段解决问题能力还是不行，需要百度或者组员的帮助，所以在个人编程能力上还是需要提升</a:t>
            </a:r>
            <a:endParaRPr lang="zh-CN" altLang="en-US" dirty="0"/>
          </a:p>
        </p:txBody>
      </p:sp>
    </p:spTree>
    <p:extLst>
      <p:ext uri="{BB962C8B-B14F-4D97-AF65-F5344CB8AC3E}">
        <p14:creationId xmlns:p14="http://schemas.microsoft.com/office/powerpoint/2010/main" val="36245116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zh-CN" sz="3600" b="1" cap="small" dirty="0">
                <a:solidFill>
                  <a:srgbClr val="00C3D9"/>
                </a:solidFill>
                <a:latin typeface="微软雅黑" panose="020B0503020204020204" pitchFamily="34" charset="-122"/>
                <a:ea typeface="微软雅黑" panose="020B0503020204020204" pitchFamily="34" charset="-122"/>
              </a:rPr>
              <a:t>处理流程和数据流程</a:t>
            </a:r>
          </a:p>
        </p:txBody>
      </p:sp>
      <p:pic>
        <p:nvPicPr>
          <p:cNvPr id="2" name="图片 1"/>
          <p:cNvPicPr>
            <a:picLocks noChangeAspect="1"/>
          </p:cNvPicPr>
          <p:nvPr/>
        </p:nvPicPr>
        <p:blipFill>
          <a:blip r:embed="rId3"/>
          <a:stretch>
            <a:fillRect/>
          </a:stretch>
        </p:blipFill>
        <p:spPr>
          <a:xfrm>
            <a:off x="2775935" y="848411"/>
            <a:ext cx="5273497" cy="6011177"/>
          </a:xfrm>
          <a:prstGeom prst="rect">
            <a:avLst/>
          </a:prstGeom>
        </p:spPr>
      </p:pic>
    </p:spTree>
    <p:extLst>
      <p:ext uri="{BB962C8B-B14F-4D97-AF65-F5344CB8AC3E}">
        <p14:creationId xmlns:p14="http://schemas.microsoft.com/office/powerpoint/2010/main" val="4029360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404032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dirty="0">
                <a:solidFill>
                  <a:srgbClr val="00C3D9"/>
                </a:solidFill>
                <a:latin typeface="微软雅黑" pitchFamily="34" charset="-122"/>
                <a:ea typeface="微软雅黑" pitchFamily="34" charset="-122"/>
                <a:sym typeface="方正兰亭黑_GBK" pitchFamily="2" charset="-122"/>
              </a:rPr>
              <a:t>吴帅毅</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 name="文本框 1"/>
          <p:cNvSpPr txBox="1"/>
          <p:nvPr/>
        </p:nvSpPr>
        <p:spPr>
          <a:xfrm>
            <a:off x="2046419" y="828284"/>
            <a:ext cx="8725506" cy="6124754"/>
          </a:xfrm>
          <a:prstGeom prst="rect">
            <a:avLst/>
          </a:prstGeom>
          <a:noFill/>
        </p:spPr>
        <p:txBody>
          <a:bodyPr wrap="square" rtlCol="0">
            <a:spAutoFit/>
          </a:bodyPr>
          <a:lstStyle/>
          <a:p>
            <a:r>
              <a:rPr lang="zh-CN" altLang="en-US" sz="2800" dirty="0"/>
              <a:t>        自</a:t>
            </a:r>
            <a:r>
              <a:rPr lang="en-US" altLang="zh-CN" sz="2800" dirty="0"/>
              <a:t>3</a:t>
            </a:r>
            <a:r>
              <a:rPr lang="zh-CN" altLang="en-US" sz="2800" dirty="0"/>
              <a:t>月份开始，我加入了</a:t>
            </a:r>
            <a:r>
              <a:rPr lang="en-US" altLang="zh-CN" sz="2800" dirty="0"/>
              <a:t>G16</a:t>
            </a:r>
            <a:r>
              <a:rPr lang="zh-CN" altLang="en-US" sz="2800" dirty="0"/>
              <a:t>小组，到现在将近四个月的时间里，我从项目设计，可行性分析，在到需求规格说明，详细设计，总体设计，最后到项目测试，项目总结。从开始到项目结束，一步步的走了过来。在这个过程中我遇到了很多困难，像最开始的不会用很多软件，不怎么会写文档，到最后不怎么会用</a:t>
            </a:r>
            <a:r>
              <a:rPr lang="en-US" altLang="zh-CN" sz="2800" dirty="0"/>
              <a:t>JS</a:t>
            </a:r>
            <a:r>
              <a:rPr lang="zh-CN" altLang="en-US" sz="2800" dirty="0"/>
              <a:t>语言。</a:t>
            </a:r>
            <a:endParaRPr lang="en-US" altLang="zh-CN" sz="2800" dirty="0"/>
          </a:p>
          <a:p>
            <a:r>
              <a:rPr lang="en-US" altLang="zh-CN" sz="2800" dirty="0"/>
              <a:t>        </a:t>
            </a:r>
            <a:r>
              <a:rPr lang="zh-CN" altLang="en-US" sz="2800" dirty="0"/>
              <a:t>我也犯了很多错误，比如各种图画的不够准确，各种文档写的不达标，各种</a:t>
            </a:r>
            <a:r>
              <a:rPr lang="en-US" altLang="zh-CN" sz="2800" dirty="0"/>
              <a:t>PPT</a:t>
            </a:r>
            <a:r>
              <a:rPr lang="zh-CN" altLang="en-US" sz="2800" dirty="0"/>
              <a:t>做的不怎么好。但我很幸运有组员帮我一起修改，一起进步。所以我在这里会为自己之前的错误做总结，会在以后的项目里加以改进。最后在这个过程中我懂得了团队合作的重要性，这些工作都不是一个人能完成过来了，我也懂得了分工的重要性，每个人都应该发挥自己的长处，这样会加快做事效率也可以减少犯错。</a:t>
            </a:r>
          </a:p>
        </p:txBody>
      </p:sp>
    </p:spTree>
    <p:extLst>
      <p:ext uri="{BB962C8B-B14F-4D97-AF65-F5344CB8AC3E}">
        <p14:creationId xmlns:p14="http://schemas.microsoft.com/office/powerpoint/2010/main" val="7688918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BEAA459F-FC48-42DD-9C96-310C70082B70}"/>
              </a:ext>
            </a:extLst>
          </p:cNvPr>
          <p:cNvSpPr/>
          <p:nvPr/>
        </p:nvSpPr>
        <p:spPr>
          <a:xfrm>
            <a:off x="6703250" y="120392"/>
            <a:ext cx="5077624" cy="2313604"/>
          </a:xfrm>
          <a:prstGeom prst="roundRect">
            <a:avLst/>
          </a:prstGeom>
          <a:solidFill>
            <a:schemeClr val="accent2">
              <a:alpha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F9AE93B7-43E0-439B-8948-FFDA95B0CA05}"/>
              </a:ext>
            </a:extLst>
          </p:cNvPr>
          <p:cNvSpPr/>
          <p:nvPr/>
        </p:nvSpPr>
        <p:spPr>
          <a:xfrm>
            <a:off x="2775260" y="2567559"/>
            <a:ext cx="6188150" cy="1929121"/>
          </a:xfrm>
          <a:prstGeom prst="roundRect">
            <a:avLst/>
          </a:prstGeom>
          <a:solidFill>
            <a:schemeClr val="accent5">
              <a:alpha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dirty="0">
                <a:solidFill>
                  <a:srgbClr val="00C3D9"/>
                </a:solidFill>
                <a:latin typeface="微软雅黑" pitchFamily="34" charset="-122"/>
                <a:ea typeface="微软雅黑" pitchFamily="34" charset="-122"/>
                <a:sym typeface="方正兰亭黑_GBK" pitchFamily="2" charset="-122"/>
              </a:rPr>
              <a:t>小组</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47980B13-B251-4F7F-AC11-B720679B6680}"/>
              </a:ext>
            </a:extLst>
          </p:cNvPr>
          <p:cNvSpPr txBox="1"/>
          <p:nvPr/>
        </p:nvSpPr>
        <p:spPr>
          <a:xfrm>
            <a:off x="431606" y="4795798"/>
            <a:ext cx="6898247" cy="1846659"/>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CN" sz="2400" dirty="0" err="1">
                <a:solidFill>
                  <a:schemeClr val="tx1"/>
                </a:solidFill>
              </a:rPr>
              <a:t>Laya</a:t>
            </a:r>
            <a:r>
              <a:rPr lang="zh-CN" altLang="en-US" sz="2400" dirty="0">
                <a:solidFill>
                  <a:schemeClr val="tx1"/>
                </a:solidFill>
              </a:rPr>
              <a:t>游戏引擎的开发者生态不好，文档也不详细</a:t>
            </a:r>
            <a:endParaRPr lang="en-US" altLang="zh-CN" sz="2400" dirty="0">
              <a:solidFill>
                <a:schemeClr val="tx1"/>
              </a:solidFill>
            </a:endParaRPr>
          </a:p>
          <a:p>
            <a:endParaRPr lang="en-US" altLang="zh-CN" dirty="0">
              <a:solidFill>
                <a:schemeClr val="tx1"/>
              </a:solidFill>
            </a:endParaRPr>
          </a:p>
          <a:p>
            <a:r>
              <a:rPr lang="en-US" altLang="zh-CN" dirty="0">
                <a:solidFill>
                  <a:schemeClr val="tx1"/>
                </a:solidFill>
              </a:rPr>
              <a:t>        </a:t>
            </a:r>
            <a:r>
              <a:rPr lang="zh-CN" altLang="en-US" dirty="0">
                <a:solidFill>
                  <a:schemeClr val="tx1"/>
                </a:solidFill>
              </a:rPr>
              <a:t>一开始选择</a:t>
            </a:r>
            <a:r>
              <a:rPr lang="en-US" altLang="zh-CN" dirty="0" err="1">
                <a:solidFill>
                  <a:schemeClr val="tx1"/>
                </a:solidFill>
              </a:rPr>
              <a:t>Laya</a:t>
            </a:r>
            <a:r>
              <a:rPr lang="zh-CN" altLang="en-US" dirty="0">
                <a:solidFill>
                  <a:schemeClr val="tx1"/>
                </a:solidFill>
              </a:rPr>
              <a:t>，是因为被它的虚假宣传，相对简洁的界面和齐全的功能所骗。但是，事实上，</a:t>
            </a:r>
            <a:r>
              <a:rPr lang="en-US" altLang="zh-CN" dirty="0" err="1">
                <a:solidFill>
                  <a:schemeClr val="tx1"/>
                </a:solidFill>
              </a:rPr>
              <a:t>Laya</a:t>
            </a:r>
            <a:r>
              <a:rPr lang="zh-CN" altLang="en-US" dirty="0">
                <a:solidFill>
                  <a:schemeClr val="tx1"/>
                </a:solidFill>
              </a:rPr>
              <a:t>的帮助文档相当简陋，而且缺少大部分的</a:t>
            </a:r>
            <a:r>
              <a:rPr lang="en-US" altLang="zh-CN" dirty="0">
                <a:solidFill>
                  <a:schemeClr val="tx1"/>
                </a:solidFill>
              </a:rPr>
              <a:t>demo</a:t>
            </a:r>
            <a:r>
              <a:rPr lang="zh-CN" altLang="en-US" dirty="0">
                <a:solidFill>
                  <a:schemeClr val="tx1"/>
                </a:solidFill>
              </a:rPr>
              <a:t>，使用的人少也不愿意分享例子或经验。因此对于初学者来说相当痛苦，开发的大部分时间都是在攻坚难点。</a:t>
            </a:r>
            <a:endParaRPr lang="en-US" altLang="zh-CN" dirty="0">
              <a:solidFill>
                <a:schemeClr val="tx1"/>
              </a:solidFill>
            </a:endParaRPr>
          </a:p>
        </p:txBody>
      </p:sp>
      <p:sp>
        <p:nvSpPr>
          <p:cNvPr id="3" name="矩形 2">
            <a:extLst>
              <a:ext uri="{FF2B5EF4-FFF2-40B4-BE49-F238E27FC236}">
                <a16:creationId xmlns:a16="http://schemas.microsoft.com/office/drawing/2014/main" id="{6448F748-548D-4376-9808-124DDB35AD52}"/>
              </a:ext>
            </a:extLst>
          </p:cNvPr>
          <p:cNvSpPr/>
          <p:nvPr/>
        </p:nvSpPr>
        <p:spPr>
          <a:xfrm>
            <a:off x="3038297" y="2701124"/>
            <a:ext cx="5925113" cy="1661993"/>
          </a:xfrm>
          <a:prstGeom prst="rect">
            <a:avLst/>
          </a:prstGeom>
        </p:spPr>
        <p:txBody>
          <a:bodyPr wrap="square">
            <a:spAutoFit/>
          </a:bodyPr>
          <a:lstStyle/>
          <a:p>
            <a:pPr algn="ctr"/>
            <a:r>
              <a:rPr lang="zh-CN" altLang="en-US" sz="2400" dirty="0"/>
              <a:t>游戏类型与小游戏的理念不是很符合</a:t>
            </a:r>
            <a:endParaRPr lang="en-US" altLang="zh-CN" sz="2400" dirty="0"/>
          </a:p>
          <a:p>
            <a:pPr algn="ctr"/>
            <a:endParaRPr lang="en-US" altLang="zh-CN" sz="2400" dirty="0"/>
          </a:p>
          <a:p>
            <a:r>
              <a:rPr lang="zh-CN" altLang="en-US" dirty="0"/>
              <a:t>        微信小游戏的理念基本上“打开即玩，快速游戏”，当我们一开始的设计并未按照这一理念进行设计，因此游戏相对繁琐。再后来进行修改耗费了大量的时间和精力。</a:t>
            </a:r>
            <a:endParaRPr lang="en-US" altLang="zh-CN" dirty="0"/>
          </a:p>
        </p:txBody>
      </p:sp>
      <p:sp>
        <p:nvSpPr>
          <p:cNvPr id="4" name="矩形 3">
            <a:extLst>
              <a:ext uri="{FF2B5EF4-FFF2-40B4-BE49-F238E27FC236}">
                <a16:creationId xmlns:a16="http://schemas.microsoft.com/office/drawing/2014/main" id="{94F2DA4A-69A4-4117-B53F-03BA43D6FBD8}"/>
              </a:ext>
            </a:extLst>
          </p:cNvPr>
          <p:cNvSpPr/>
          <p:nvPr/>
        </p:nvSpPr>
        <p:spPr>
          <a:xfrm>
            <a:off x="6710727" y="330610"/>
            <a:ext cx="5070147" cy="2123658"/>
          </a:xfrm>
          <a:prstGeom prst="rect">
            <a:avLst/>
          </a:prstGeom>
        </p:spPr>
        <p:txBody>
          <a:bodyPr wrap="square">
            <a:spAutoFit/>
          </a:bodyPr>
          <a:lstStyle/>
          <a:p>
            <a:pPr algn="ctr"/>
            <a:r>
              <a:rPr lang="zh-CN" altLang="en-US" sz="2400" dirty="0"/>
              <a:t>编程语言可以选择更好</a:t>
            </a:r>
            <a:endParaRPr lang="en-US" altLang="zh-CN" sz="2400" dirty="0"/>
          </a:p>
          <a:p>
            <a:endParaRPr lang="en-US" altLang="zh-CN" dirty="0"/>
          </a:p>
          <a:p>
            <a:r>
              <a:rPr lang="en-US" altLang="zh-CN" dirty="0"/>
              <a:t>        JS</a:t>
            </a:r>
            <a:r>
              <a:rPr lang="zh-CN" altLang="en-US" dirty="0"/>
              <a:t>语言是弱类型语言，所谓万物皆是</a:t>
            </a:r>
            <a:r>
              <a:rPr lang="en-US" altLang="zh-CN" dirty="0"/>
              <a:t>var</a:t>
            </a:r>
            <a:r>
              <a:rPr lang="zh-CN" altLang="en-US" dirty="0"/>
              <a:t>，在较小项目中比较方便，但是到了大项目就是噩梦了。而且对于习惯于使用强类型语言的我们来说，数值运算的时候都需要进行麻烦的转换。</a:t>
            </a:r>
            <a:endParaRPr lang="en-US" altLang="zh-CN" dirty="0"/>
          </a:p>
          <a:p>
            <a:endParaRPr lang="en-US" altLang="zh-CN" dirty="0"/>
          </a:p>
        </p:txBody>
      </p:sp>
    </p:spTree>
    <p:extLst>
      <p:ext uri="{BB962C8B-B14F-4D97-AF65-F5344CB8AC3E}">
        <p14:creationId xmlns:p14="http://schemas.microsoft.com/office/powerpoint/2010/main" val="19311237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3598067" cy="707892"/>
          </a:xfrm>
          <a:prstGeom prst="rect">
            <a:avLst/>
          </a:prstGeom>
          <a:noFill/>
          <a:ln w="9525">
            <a:noFill/>
            <a:bevel/>
            <a:headEnd/>
            <a:tailEnd/>
          </a:ln>
        </p:spPr>
        <p:txBody>
          <a:bodyPr wrap="square" lIns="91446" tIns="45723" rIns="91446" bIns="45723">
            <a:spAutoFit/>
          </a:bodyPr>
          <a:lstStyle/>
          <a:p>
            <a:pPr lvl="0" algn="ctr">
              <a:defRPr/>
            </a:pPr>
            <a:r>
              <a:rPr lang="zh-CN" altLang="en-US" sz="4000" b="1" kern="0" dirty="0">
                <a:solidFill>
                  <a:srgbClr val="00C3D9"/>
                </a:solidFill>
                <a:latin typeface="微软雅黑" pitchFamily="34" charset="-122"/>
                <a:ea typeface="微软雅黑" pitchFamily="34" charset="-122"/>
                <a:sym typeface="方正兰亭黑_GBK" pitchFamily="2" charset="-122"/>
              </a:rPr>
              <a:t>小组总结</a:t>
            </a:r>
            <a:endParaRPr lang="zh-CN" altLang="en-US" b="1" kern="0" dirty="0">
              <a:solidFill>
                <a:srgbClr val="00C3D9"/>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C22AD3D0-2DFA-4F51-A615-26703A9A82D8}"/>
              </a:ext>
            </a:extLst>
          </p:cNvPr>
          <p:cNvSpPr/>
          <p:nvPr/>
        </p:nvSpPr>
        <p:spPr>
          <a:xfrm>
            <a:off x="2314157" y="2137132"/>
            <a:ext cx="8206361" cy="2954655"/>
          </a:xfrm>
          <a:prstGeom prst="rect">
            <a:avLst/>
          </a:prstGeom>
        </p:spPr>
        <p:txBody>
          <a:bodyPr wrap="square">
            <a:spAutoFit/>
          </a:bodyPr>
          <a:lstStyle/>
          <a:p>
            <a:pPr algn="ctr"/>
            <a:r>
              <a:rPr lang="zh-CN" altLang="en-US" sz="2400" dirty="0"/>
              <a:t>排行榜未做出来</a:t>
            </a:r>
            <a:endParaRPr lang="en-US" altLang="zh-CN" sz="2400" dirty="0"/>
          </a:p>
          <a:p>
            <a:endParaRPr lang="en-US" altLang="zh-CN" dirty="0"/>
          </a:p>
          <a:p>
            <a:r>
              <a:rPr lang="zh-CN" altLang="en-US" dirty="0"/>
              <a:t>排行榜本身并不难做（</a:t>
            </a:r>
            <a:r>
              <a:rPr lang="en-US" altLang="zh-CN" dirty="0" err="1"/>
              <a:t>Laya</a:t>
            </a:r>
            <a:r>
              <a:rPr lang="zh-CN" altLang="en-US" dirty="0"/>
              <a:t>的方法）：</a:t>
            </a:r>
            <a:endParaRPr lang="en-US" altLang="zh-CN" dirty="0"/>
          </a:p>
          <a:p>
            <a:r>
              <a:rPr lang="en-US" altLang="zh-CN" dirty="0"/>
              <a:t>0.</a:t>
            </a:r>
            <a:r>
              <a:rPr lang="zh-CN" altLang="en-US" dirty="0"/>
              <a:t>将数据保存在微信开放域</a:t>
            </a:r>
            <a:endParaRPr lang="en-US" altLang="zh-CN" dirty="0"/>
          </a:p>
          <a:p>
            <a:r>
              <a:rPr lang="en-US" altLang="zh-CN" dirty="0"/>
              <a:t>1.</a:t>
            </a:r>
            <a:r>
              <a:rPr lang="zh-CN" altLang="en-US" dirty="0"/>
              <a:t>创建开放域项目，编写相关代码</a:t>
            </a:r>
            <a:endParaRPr lang="en-US" altLang="zh-CN" dirty="0"/>
          </a:p>
          <a:p>
            <a:r>
              <a:rPr lang="en-US" altLang="zh-CN" dirty="0"/>
              <a:t>2.</a:t>
            </a:r>
            <a:r>
              <a:rPr lang="zh-CN" altLang="en-US" dirty="0"/>
              <a:t>在主域创建开放域控件</a:t>
            </a:r>
            <a:endParaRPr lang="en-US" altLang="zh-CN" dirty="0"/>
          </a:p>
          <a:p>
            <a:r>
              <a:rPr lang="en-US" altLang="zh-CN" dirty="0"/>
              <a:t>3.</a:t>
            </a:r>
            <a:r>
              <a:rPr lang="zh-CN" altLang="en-US" dirty="0"/>
              <a:t>控件调用开放域</a:t>
            </a:r>
            <a:endParaRPr lang="en-US" altLang="zh-CN" dirty="0"/>
          </a:p>
          <a:p>
            <a:endParaRPr lang="en-US" altLang="zh-CN" dirty="0"/>
          </a:p>
          <a:p>
            <a:r>
              <a:rPr lang="zh-CN" altLang="en-US" dirty="0"/>
              <a:t>具体相关理论，函数调用和层级关系都搞懂了但是。。。。。。。。。。。。。</a:t>
            </a:r>
            <a:endParaRPr lang="en-US" altLang="zh-CN" dirty="0"/>
          </a:p>
          <a:p>
            <a:r>
              <a:rPr lang="zh-CN" altLang="en-US" dirty="0"/>
              <a:t>没有代码和项目</a:t>
            </a:r>
            <a:r>
              <a:rPr lang="en-US" altLang="zh-CN" dirty="0"/>
              <a:t>demo</a:t>
            </a:r>
            <a:r>
              <a:rPr lang="zh-CN" altLang="en-US" dirty="0"/>
              <a:t>，最终难以做出来。</a:t>
            </a:r>
          </a:p>
        </p:txBody>
      </p:sp>
    </p:spTree>
    <p:extLst>
      <p:ext uri="{BB962C8B-B14F-4D97-AF65-F5344CB8AC3E}">
        <p14:creationId xmlns:p14="http://schemas.microsoft.com/office/powerpoint/2010/main" val="11535964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3598067"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各个成员打分</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graphicFrame>
        <p:nvGraphicFramePr>
          <p:cNvPr id="4" name="表格 3">
            <a:extLst>
              <a:ext uri="{FF2B5EF4-FFF2-40B4-BE49-F238E27FC236}">
                <a16:creationId xmlns:a16="http://schemas.microsoft.com/office/drawing/2014/main" id="{E4D68AED-FA4D-4FA2-8DC4-27522FEAEEEC}"/>
              </a:ext>
            </a:extLst>
          </p:cNvPr>
          <p:cNvGraphicFramePr>
            <a:graphicFrameLocks noGrp="1"/>
          </p:cNvGraphicFramePr>
          <p:nvPr>
            <p:extLst>
              <p:ext uri="{D42A27DB-BD31-4B8C-83A1-F6EECF244321}">
                <p14:modId xmlns:p14="http://schemas.microsoft.com/office/powerpoint/2010/main" val="2745474406"/>
              </p:ext>
            </p:extLst>
          </p:nvPr>
        </p:nvGraphicFramePr>
        <p:xfrm>
          <a:off x="7796681" y="238987"/>
          <a:ext cx="2970008" cy="6247257"/>
        </p:xfrm>
        <a:graphic>
          <a:graphicData uri="http://schemas.openxmlformats.org/drawingml/2006/table">
            <a:tbl>
              <a:tblPr/>
              <a:tblGrid>
                <a:gridCol w="1075517">
                  <a:extLst>
                    <a:ext uri="{9D8B030D-6E8A-4147-A177-3AD203B41FA5}">
                      <a16:colId xmlns:a16="http://schemas.microsoft.com/office/drawing/2014/main" val="646131720"/>
                    </a:ext>
                  </a:extLst>
                </a:gridCol>
                <a:gridCol w="631497">
                  <a:extLst>
                    <a:ext uri="{9D8B030D-6E8A-4147-A177-3AD203B41FA5}">
                      <a16:colId xmlns:a16="http://schemas.microsoft.com/office/drawing/2014/main" val="2756321666"/>
                    </a:ext>
                  </a:extLst>
                </a:gridCol>
                <a:gridCol w="631497">
                  <a:extLst>
                    <a:ext uri="{9D8B030D-6E8A-4147-A177-3AD203B41FA5}">
                      <a16:colId xmlns:a16="http://schemas.microsoft.com/office/drawing/2014/main" val="1903025456"/>
                    </a:ext>
                  </a:extLst>
                </a:gridCol>
                <a:gridCol w="631497">
                  <a:extLst>
                    <a:ext uri="{9D8B030D-6E8A-4147-A177-3AD203B41FA5}">
                      <a16:colId xmlns:a16="http://schemas.microsoft.com/office/drawing/2014/main" val="827230380"/>
                    </a:ext>
                  </a:extLst>
                </a:gridCol>
              </a:tblGrid>
              <a:tr h="172407">
                <a:tc gridSpan="4">
                  <a:txBody>
                    <a:bodyPr/>
                    <a:lstStyle/>
                    <a:p>
                      <a:pPr algn="ctr" fontAlgn="b"/>
                      <a:r>
                        <a:rPr lang="zh-CN" altLang="en-US" sz="1000" b="0" i="0" u="none" strike="noStrike">
                          <a:solidFill>
                            <a:srgbClr val="006100"/>
                          </a:solidFill>
                          <a:effectLst/>
                          <a:latin typeface="等线" panose="02010600030101010101" pitchFamily="2" charset="-122"/>
                          <a:ea typeface="等线" panose="02010600030101010101" pitchFamily="2" charset="-122"/>
                        </a:rPr>
                        <a:t>项目设计阶段</a:t>
                      </a:r>
                    </a:p>
                  </a:txBody>
                  <a:tcPr marL="118236" marR="118236" marT="59118" marB="5911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4034766"/>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资料查找</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82777804"/>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文档编写</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4058414804"/>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PDL</a:t>
                      </a:r>
                      <a:r>
                        <a:rPr lang="zh-CN" altLang="en-US" sz="1000" b="1" i="0" u="none" strike="noStrike">
                          <a:solidFill>
                            <a:srgbClr val="FA7D00"/>
                          </a:solidFill>
                          <a:effectLst/>
                          <a:latin typeface="等线" panose="02010600030101010101" pitchFamily="2" charset="-122"/>
                          <a:ea typeface="等线" panose="02010600030101010101" pitchFamily="2" charset="-122"/>
                        </a:rPr>
                        <a:t>设计</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30205490"/>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总体设计框架</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88930455"/>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完善总体设计</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758381445"/>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PPT</a:t>
                      </a:r>
                      <a:r>
                        <a:rPr lang="zh-CN" altLang="en-US" sz="1000" b="1" i="0" u="none" strike="noStrike">
                          <a:solidFill>
                            <a:srgbClr val="FA7D00"/>
                          </a:solidFill>
                          <a:effectLst/>
                          <a:latin typeface="等线" panose="02010600030101010101" pitchFamily="2" charset="-122"/>
                          <a:ea typeface="等线" panose="02010600030101010101" pitchFamily="2" charset="-122"/>
                        </a:rPr>
                        <a:t>制作</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795624753"/>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上台发言</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680151807"/>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修改项目设计</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689304945"/>
                  </a:ext>
                </a:extLst>
              </a:tr>
              <a:tr h="172407">
                <a:tc gridSpan="4">
                  <a:txBody>
                    <a:bodyPr/>
                    <a:lstStyle/>
                    <a:p>
                      <a:pPr algn="ctr" fontAlgn="b"/>
                      <a:r>
                        <a:rPr lang="zh-CN" altLang="en-US" sz="1000" b="0" i="0" u="none" strike="noStrike">
                          <a:solidFill>
                            <a:srgbClr val="006100"/>
                          </a:solidFill>
                          <a:effectLst/>
                          <a:latin typeface="等线" panose="02010600030101010101" pitchFamily="2" charset="-122"/>
                          <a:ea typeface="等线" panose="02010600030101010101" pitchFamily="2" charset="-122"/>
                        </a:rPr>
                        <a:t>项目实现阶段</a:t>
                      </a:r>
                    </a:p>
                  </a:txBody>
                  <a:tcPr marL="118236" marR="118236" marT="59118" marB="5911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1431289"/>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资料查找</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376997946"/>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文档编写</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686303783"/>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框架搭建</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778750788"/>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各个模块的实现</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986431825"/>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PPT</a:t>
                      </a:r>
                      <a:r>
                        <a:rPr lang="zh-CN" altLang="en-US" sz="1000" b="1" i="0" u="none" strike="noStrike">
                          <a:solidFill>
                            <a:srgbClr val="FA7D00"/>
                          </a:solidFill>
                          <a:effectLst/>
                          <a:latin typeface="等线" panose="02010600030101010101" pitchFamily="2" charset="-122"/>
                          <a:ea typeface="等线" panose="02010600030101010101" pitchFamily="2" charset="-122"/>
                        </a:rPr>
                        <a:t>制作</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267992595"/>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上台发言</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803424289"/>
                  </a:ext>
                </a:extLst>
              </a:tr>
              <a:tr h="172407">
                <a:tc gridSpan="4">
                  <a:txBody>
                    <a:bodyPr/>
                    <a:lstStyle/>
                    <a:p>
                      <a:pPr algn="ctr" fontAlgn="b"/>
                      <a:r>
                        <a:rPr lang="zh-CN" altLang="en-US" sz="1000" b="0" i="0" u="none" strike="noStrike">
                          <a:solidFill>
                            <a:srgbClr val="006100"/>
                          </a:solidFill>
                          <a:effectLst/>
                          <a:latin typeface="等线" panose="02010600030101010101" pitchFamily="2" charset="-122"/>
                          <a:ea typeface="等线" panose="02010600030101010101" pitchFamily="2" charset="-122"/>
                        </a:rPr>
                        <a:t>项目测试阶段</a:t>
                      </a:r>
                    </a:p>
                  </a:txBody>
                  <a:tcPr marL="118236" marR="118236" marT="59118" marB="5911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01798885"/>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资料查找</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011765066"/>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文档编写</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522539960"/>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单元测试</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4163444759"/>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集成测试</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736693994"/>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确认测试</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619418242"/>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PPT</a:t>
                      </a:r>
                      <a:r>
                        <a:rPr lang="zh-CN" altLang="en-US" sz="1000" b="1" i="0" u="none" strike="noStrike">
                          <a:solidFill>
                            <a:srgbClr val="FA7D00"/>
                          </a:solidFill>
                          <a:effectLst/>
                          <a:latin typeface="等线" panose="02010600030101010101" pitchFamily="2" charset="-122"/>
                          <a:ea typeface="等线" panose="02010600030101010101" pitchFamily="2" charset="-122"/>
                        </a:rPr>
                        <a:t>制作</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341421684"/>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上台发言</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464370625"/>
                  </a:ext>
                </a:extLst>
              </a:tr>
              <a:tr h="172407">
                <a:tc gridSpan="4">
                  <a:txBody>
                    <a:bodyPr/>
                    <a:lstStyle/>
                    <a:p>
                      <a:pPr algn="ctr" fontAlgn="b"/>
                      <a:r>
                        <a:rPr lang="zh-CN" altLang="en-US" sz="1000" b="0" i="0" u="none" strike="noStrike">
                          <a:solidFill>
                            <a:srgbClr val="006100"/>
                          </a:solidFill>
                          <a:effectLst/>
                          <a:latin typeface="等线" panose="02010600030101010101" pitchFamily="2" charset="-122"/>
                          <a:ea typeface="等线" panose="02010600030101010101" pitchFamily="2" charset="-122"/>
                        </a:rPr>
                        <a:t>项目总结阶段</a:t>
                      </a:r>
                    </a:p>
                  </a:txBody>
                  <a:tcPr marL="118236" marR="118236" marT="59118" marB="5911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4485988"/>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资料查找</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95339479"/>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文档编写</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4071598117"/>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各个文档的修改</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143439148"/>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PPT</a:t>
                      </a:r>
                      <a:r>
                        <a:rPr lang="zh-CN" altLang="en-US" sz="1000" b="1" i="0" u="none" strike="noStrike">
                          <a:solidFill>
                            <a:srgbClr val="FA7D00"/>
                          </a:solidFill>
                          <a:effectLst/>
                          <a:latin typeface="等线" panose="02010600030101010101" pitchFamily="2" charset="-122"/>
                          <a:ea typeface="等线" panose="02010600030101010101" pitchFamily="2" charset="-122"/>
                        </a:rPr>
                        <a:t>制作</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92122192"/>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上台发言</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50518943"/>
                  </a:ext>
                </a:extLst>
              </a:tr>
              <a:tr h="172407">
                <a:tc>
                  <a:txBody>
                    <a:bodyPr/>
                    <a:lstStyle/>
                    <a:p>
                      <a:pPr algn="l" fontAlgn="b"/>
                      <a:r>
                        <a:rPr lang="zh-CN" altLang="en-US" sz="1000" b="0" i="0" u="none" strike="noStrike">
                          <a:solidFill>
                            <a:srgbClr val="9C5700"/>
                          </a:solidFill>
                          <a:effectLst/>
                          <a:latin typeface="等线" panose="02010600030101010101" pitchFamily="2" charset="-122"/>
                          <a:ea typeface="等线" panose="02010600030101010101" pitchFamily="2" charset="-122"/>
                        </a:rPr>
                        <a:t>总分</a:t>
                      </a:r>
                    </a:p>
                  </a:txBody>
                  <a:tcPr marL="7496" marR="7496" marT="7496" marB="0" anchor="b">
                    <a:lnL>
                      <a:noFill/>
                    </a:lnL>
                    <a:lnR>
                      <a:noFill/>
                    </a:lnR>
                    <a:lnT w="6350" cap="flat" cmpd="sng" algn="ctr">
                      <a:solidFill>
                        <a:srgbClr val="7F7F7F"/>
                      </a:solidFill>
                      <a:prstDash val="solid"/>
                      <a:round/>
                      <a:headEnd type="none" w="med" len="med"/>
                      <a:tailEnd type="none" w="med" len="med"/>
                    </a:lnT>
                    <a:lnB>
                      <a:noFill/>
                    </a:lnB>
                    <a:solidFill>
                      <a:srgbClr val="FFEB9C"/>
                    </a:solidFill>
                  </a:tcPr>
                </a:tc>
                <a:tc>
                  <a:txBody>
                    <a:bodyPr/>
                    <a:lstStyle/>
                    <a:p>
                      <a:pPr algn="r" fontAlgn="b"/>
                      <a:r>
                        <a:rPr lang="en-US" altLang="zh-CN" sz="1000" b="0" i="0" u="none" strike="noStrike">
                          <a:solidFill>
                            <a:srgbClr val="9C5700"/>
                          </a:solidFill>
                          <a:effectLst/>
                          <a:latin typeface="等线" panose="02010600030101010101" pitchFamily="2" charset="-122"/>
                          <a:ea typeface="等线" panose="02010600030101010101" pitchFamily="2" charset="-122"/>
                        </a:rPr>
                        <a:t>67</a:t>
                      </a:r>
                    </a:p>
                  </a:txBody>
                  <a:tcPr marL="7496" marR="7496" marT="7496" marB="0" anchor="b">
                    <a:lnL>
                      <a:noFill/>
                    </a:lnL>
                    <a:lnR>
                      <a:noFill/>
                    </a:lnR>
                    <a:lnT w="6350" cap="flat" cmpd="sng" algn="ctr">
                      <a:solidFill>
                        <a:srgbClr val="7F7F7F"/>
                      </a:solidFill>
                      <a:prstDash val="solid"/>
                      <a:round/>
                      <a:headEnd type="none" w="med" len="med"/>
                      <a:tailEnd type="none" w="med" len="med"/>
                    </a:lnT>
                    <a:lnB>
                      <a:noFill/>
                    </a:lnB>
                    <a:solidFill>
                      <a:srgbClr val="FFEB9C"/>
                    </a:solidFill>
                  </a:tcPr>
                </a:tc>
                <a:tc>
                  <a:txBody>
                    <a:bodyPr/>
                    <a:lstStyle/>
                    <a:p>
                      <a:pPr algn="r" fontAlgn="b"/>
                      <a:r>
                        <a:rPr lang="en-US" altLang="zh-CN" sz="1000" b="0" i="0" u="none" strike="noStrike">
                          <a:solidFill>
                            <a:srgbClr val="9C5700"/>
                          </a:solidFill>
                          <a:effectLst/>
                          <a:latin typeface="等线" panose="02010600030101010101" pitchFamily="2" charset="-122"/>
                          <a:ea typeface="等线" panose="02010600030101010101" pitchFamily="2" charset="-122"/>
                        </a:rPr>
                        <a:t>65</a:t>
                      </a:r>
                    </a:p>
                  </a:txBody>
                  <a:tcPr marL="7496" marR="7496" marT="7496" marB="0" anchor="b">
                    <a:lnL>
                      <a:noFill/>
                    </a:lnL>
                    <a:lnR>
                      <a:noFill/>
                    </a:lnR>
                    <a:lnT w="6350" cap="flat" cmpd="sng" algn="ctr">
                      <a:solidFill>
                        <a:srgbClr val="7F7F7F"/>
                      </a:solidFill>
                      <a:prstDash val="solid"/>
                      <a:round/>
                      <a:headEnd type="none" w="med" len="med"/>
                      <a:tailEnd type="none" w="med" len="med"/>
                    </a:lnT>
                    <a:lnB>
                      <a:noFill/>
                    </a:lnB>
                    <a:solidFill>
                      <a:srgbClr val="FFEB9C"/>
                    </a:solidFill>
                  </a:tcPr>
                </a:tc>
                <a:tc>
                  <a:txBody>
                    <a:bodyPr/>
                    <a:lstStyle/>
                    <a:p>
                      <a:pPr algn="r" fontAlgn="b"/>
                      <a:r>
                        <a:rPr lang="en-US" altLang="zh-CN" sz="1000" b="0" i="0" u="none" strike="noStrike">
                          <a:solidFill>
                            <a:srgbClr val="9C5700"/>
                          </a:solidFill>
                          <a:effectLst/>
                          <a:latin typeface="等线" panose="02010600030101010101" pitchFamily="2" charset="-122"/>
                          <a:ea typeface="等线" panose="02010600030101010101" pitchFamily="2" charset="-122"/>
                        </a:rPr>
                        <a:t>64</a:t>
                      </a:r>
                    </a:p>
                  </a:txBody>
                  <a:tcPr marL="7496" marR="7496" marT="7496" marB="0" anchor="b">
                    <a:lnL>
                      <a:noFill/>
                    </a:lnL>
                    <a:lnR>
                      <a:noFill/>
                    </a:lnR>
                    <a:lnT w="6350" cap="flat" cmpd="sng" algn="ctr">
                      <a:solidFill>
                        <a:srgbClr val="7F7F7F"/>
                      </a:solidFill>
                      <a:prstDash val="solid"/>
                      <a:round/>
                      <a:headEnd type="none" w="med" len="med"/>
                      <a:tailEnd type="none" w="med" len="med"/>
                    </a:lnT>
                    <a:lnB>
                      <a:noFill/>
                    </a:lnB>
                    <a:solidFill>
                      <a:srgbClr val="FFEB9C"/>
                    </a:solidFill>
                  </a:tcPr>
                </a:tc>
                <a:extLst>
                  <a:ext uri="{0D108BD9-81ED-4DB2-BD59-A6C34878D82A}">
                    <a16:rowId xmlns:a16="http://schemas.microsoft.com/office/drawing/2014/main" val="12519314"/>
                  </a:ext>
                </a:extLst>
              </a:tr>
              <a:tr h="172407">
                <a:tc>
                  <a:txBody>
                    <a:bodyPr/>
                    <a:lstStyle/>
                    <a:p>
                      <a:pPr algn="l" fontAlgn="b"/>
                      <a:r>
                        <a:rPr lang="zh-CN" altLang="en-US" sz="1000" b="1" i="0" u="none" strike="noStrike">
                          <a:solidFill>
                            <a:srgbClr val="000000"/>
                          </a:solidFill>
                          <a:effectLst/>
                          <a:latin typeface="等线" panose="02010600030101010101" pitchFamily="2" charset="-122"/>
                          <a:ea typeface="等线" panose="02010600030101010101" pitchFamily="2" charset="-122"/>
                        </a:rPr>
                        <a:t>分数占比</a:t>
                      </a:r>
                    </a:p>
                  </a:txBody>
                  <a:tcPr marL="7496" marR="7496" marT="7496" marB="0" anchor="b">
                    <a:lnL>
                      <a:noFill/>
                    </a:lnL>
                    <a:lnR>
                      <a:noFill/>
                    </a:lnR>
                    <a:lnT>
                      <a:noFill/>
                    </a:lnT>
                    <a:lnB>
                      <a:noFill/>
                    </a:lnB>
                    <a:solidFill>
                      <a:srgbClr val="F2F2F2"/>
                    </a:solidFill>
                  </a:tcPr>
                </a:tc>
                <a:tc>
                  <a:txBody>
                    <a:bodyPr/>
                    <a:lstStyle/>
                    <a:p>
                      <a:pPr algn="r" fontAlgn="b"/>
                      <a:r>
                        <a:rPr lang="en-US" altLang="zh-CN" sz="1000" b="0" i="0" u="none" strike="noStrike">
                          <a:solidFill>
                            <a:srgbClr val="000000"/>
                          </a:solidFill>
                          <a:effectLst/>
                          <a:latin typeface="等线" panose="02010600030101010101" pitchFamily="2" charset="-122"/>
                          <a:ea typeface="等线" panose="02010600030101010101" pitchFamily="2" charset="-122"/>
                        </a:rPr>
                        <a:t>0.341837</a:t>
                      </a:r>
                    </a:p>
                  </a:txBody>
                  <a:tcPr marL="7496" marR="7496" marT="7496" marB="0" anchor="b">
                    <a:lnL>
                      <a:noFill/>
                    </a:lnL>
                    <a:lnR>
                      <a:noFill/>
                    </a:lnR>
                    <a:lnT>
                      <a:noFill/>
                    </a:lnT>
                    <a:lnB>
                      <a:noFill/>
                    </a:lnB>
                  </a:tcPr>
                </a:tc>
                <a:tc>
                  <a:txBody>
                    <a:bodyPr/>
                    <a:lstStyle/>
                    <a:p>
                      <a:pPr algn="r" fontAlgn="b"/>
                      <a:r>
                        <a:rPr lang="en-US" altLang="zh-CN" sz="1000" b="0" i="0" u="none" strike="noStrike">
                          <a:solidFill>
                            <a:srgbClr val="000000"/>
                          </a:solidFill>
                          <a:effectLst/>
                          <a:latin typeface="等线" panose="02010600030101010101" pitchFamily="2" charset="-122"/>
                          <a:ea typeface="等线" panose="02010600030101010101" pitchFamily="2" charset="-122"/>
                        </a:rPr>
                        <a:t>0.331633</a:t>
                      </a:r>
                    </a:p>
                  </a:txBody>
                  <a:tcPr marL="7496" marR="7496" marT="7496" marB="0" anchor="b">
                    <a:lnL>
                      <a:noFill/>
                    </a:lnL>
                    <a:lnR>
                      <a:noFill/>
                    </a:lnR>
                    <a:lnT>
                      <a:noFill/>
                    </a:lnT>
                    <a:lnB>
                      <a:noFill/>
                    </a:lnB>
                  </a:tcPr>
                </a:tc>
                <a:tc>
                  <a:txBody>
                    <a:bodyPr/>
                    <a:lstStyle/>
                    <a:p>
                      <a:pPr algn="r" fontAlgn="b"/>
                      <a:r>
                        <a:rPr lang="en-US" altLang="zh-CN" sz="1000" b="0" i="0" u="none" strike="noStrike">
                          <a:solidFill>
                            <a:srgbClr val="000000"/>
                          </a:solidFill>
                          <a:effectLst/>
                          <a:latin typeface="等线" panose="02010600030101010101" pitchFamily="2" charset="-122"/>
                          <a:ea typeface="等线" panose="02010600030101010101" pitchFamily="2" charset="-122"/>
                        </a:rPr>
                        <a:t>0.326531</a:t>
                      </a:r>
                    </a:p>
                  </a:txBody>
                  <a:tcPr marL="7496" marR="7496" marT="7496" marB="0" anchor="b">
                    <a:lnL>
                      <a:noFill/>
                    </a:lnL>
                    <a:lnR>
                      <a:noFill/>
                    </a:lnR>
                    <a:lnT>
                      <a:noFill/>
                    </a:lnT>
                    <a:lnB>
                      <a:noFill/>
                    </a:lnB>
                  </a:tcPr>
                </a:tc>
                <a:extLst>
                  <a:ext uri="{0D108BD9-81ED-4DB2-BD59-A6C34878D82A}">
                    <a16:rowId xmlns:a16="http://schemas.microsoft.com/office/drawing/2014/main" val="856870821"/>
                  </a:ext>
                </a:extLst>
              </a:tr>
              <a:tr h="337317">
                <a:tc gridSpan="4">
                  <a:txBody>
                    <a:bodyPr/>
                    <a:lstStyle/>
                    <a:p>
                      <a:pPr algn="ctr" fontAlgn="b"/>
                      <a:r>
                        <a:rPr lang="zh-CN" altLang="en-US" sz="1000" b="1" i="0" u="none" strike="noStrike" dirty="0">
                          <a:solidFill>
                            <a:srgbClr val="FF0000"/>
                          </a:solidFill>
                          <a:effectLst/>
                          <a:latin typeface="等线" panose="02010600030101010101" pitchFamily="2" charset="-122"/>
                          <a:ea typeface="等线" panose="02010600030101010101" pitchFamily="2" charset="-122"/>
                        </a:rPr>
                        <a:t>说明：负责做必有</a:t>
                      </a:r>
                      <a:r>
                        <a:rPr lang="en-US" altLang="zh-CN" sz="1000" b="1" i="0" u="none" strike="noStrike" dirty="0">
                          <a:solidFill>
                            <a:srgbClr val="FF0000"/>
                          </a:solidFill>
                          <a:effectLst/>
                          <a:latin typeface="等线" panose="02010600030101010101" pitchFamily="2" charset="-122"/>
                          <a:ea typeface="等线" panose="02010600030101010101" pitchFamily="2" charset="-122"/>
                        </a:rPr>
                        <a:t>1</a:t>
                      </a:r>
                      <a:r>
                        <a:rPr lang="zh-CN" altLang="en-US" sz="1000" b="1" i="0" u="none" strike="noStrike" dirty="0">
                          <a:solidFill>
                            <a:srgbClr val="FF0000"/>
                          </a:solidFill>
                          <a:effectLst/>
                          <a:latin typeface="等线" panose="02010600030101010101" pitchFamily="2" charset="-122"/>
                          <a:ea typeface="等线" panose="02010600030101010101" pitchFamily="2" charset="-122"/>
                        </a:rPr>
                        <a:t>分，</a:t>
                      </a:r>
                      <a:r>
                        <a:rPr lang="en-US" altLang="zh-CN" sz="1000" b="1" i="0" u="none" strike="noStrike" dirty="0">
                          <a:solidFill>
                            <a:srgbClr val="FF0000"/>
                          </a:solidFill>
                          <a:effectLst/>
                          <a:latin typeface="等线" panose="02010600030101010101" pitchFamily="2" charset="-122"/>
                          <a:ea typeface="等线" panose="02010600030101010101" pitchFamily="2" charset="-122"/>
                        </a:rPr>
                        <a:t>2</a:t>
                      </a:r>
                      <a:r>
                        <a:rPr lang="zh-CN" altLang="en-US" sz="1000" b="1" i="0" u="none" strike="noStrike" dirty="0">
                          <a:solidFill>
                            <a:srgbClr val="FF0000"/>
                          </a:solidFill>
                          <a:effectLst/>
                          <a:latin typeface="等线" panose="02010600030101010101" pitchFamily="2" charset="-122"/>
                          <a:ea typeface="等线" panose="02010600030101010101" pitchFamily="2" charset="-122"/>
                        </a:rPr>
                        <a:t>分为良好，</a:t>
                      </a:r>
                      <a:r>
                        <a:rPr lang="en-US" altLang="zh-CN" sz="1000" b="1" i="0" u="none" strike="noStrike" dirty="0">
                          <a:solidFill>
                            <a:srgbClr val="FF0000"/>
                          </a:solidFill>
                          <a:effectLst/>
                          <a:latin typeface="等线" panose="02010600030101010101" pitchFamily="2" charset="-122"/>
                          <a:ea typeface="等线" panose="02010600030101010101" pitchFamily="2" charset="-122"/>
                        </a:rPr>
                        <a:t>3</a:t>
                      </a:r>
                      <a:r>
                        <a:rPr lang="zh-CN" altLang="en-US" sz="1000" b="1" i="0" u="none" strike="noStrike" dirty="0">
                          <a:solidFill>
                            <a:srgbClr val="FF0000"/>
                          </a:solidFill>
                          <a:effectLst/>
                          <a:latin typeface="等线" panose="02010600030101010101" pitchFamily="2" charset="-122"/>
                          <a:ea typeface="等线" panose="02010600030101010101" pitchFamily="2" charset="-122"/>
                        </a:rPr>
                        <a:t>分为优秀</a:t>
                      </a:r>
                    </a:p>
                  </a:txBody>
                  <a:tcPr marL="118236" marR="118236" marT="59118" marB="59118" anchor="b">
                    <a:lnL>
                      <a:noFill/>
                    </a:lnL>
                    <a:lnR>
                      <a:noFill/>
                    </a:lnR>
                    <a:lnT>
                      <a:noFill/>
                    </a:lnT>
                    <a:lnB>
                      <a:noFill/>
                    </a:lnB>
                    <a:solidFill>
                      <a:srgbClr val="F2F2F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28354099"/>
                  </a:ext>
                </a:extLst>
              </a:tr>
            </a:tbl>
          </a:graphicData>
        </a:graphic>
      </p:graphicFrame>
      <p:graphicFrame>
        <p:nvGraphicFramePr>
          <p:cNvPr id="5" name="表格 4">
            <a:extLst>
              <a:ext uri="{FF2B5EF4-FFF2-40B4-BE49-F238E27FC236}">
                <a16:creationId xmlns:a16="http://schemas.microsoft.com/office/drawing/2014/main" id="{5EB1DA63-3642-4D40-9006-1AF96673F8FC}"/>
              </a:ext>
            </a:extLst>
          </p:cNvPr>
          <p:cNvGraphicFramePr>
            <a:graphicFrameLocks noGrp="1"/>
          </p:cNvGraphicFramePr>
          <p:nvPr>
            <p:extLst>
              <p:ext uri="{D42A27DB-BD31-4B8C-83A1-F6EECF244321}">
                <p14:modId xmlns:p14="http://schemas.microsoft.com/office/powerpoint/2010/main" val="2670025852"/>
              </p:ext>
            </p:extLst>
          </p:nvPr>
        </p:nvGraphicFramePr>
        <p:xfrm>
          <a:off x="989580" y="311451"/>
          <a:ext cx="2970007" cy="6188048"/>
        </p:xfrm>
        <a:graphic>
          <a:graphicData uri="http://schemas.openxmlformats.org/drawingml/2006/table">
            <a:tbl>
              <a:tblPr/>
              <a:tblGrid>
                <a:gridCol w="1077613">
                  <a:extLst>
                    <a:ext uri="{9D8B030D-6E8A-4147-A177-3AD203B41FA5}">
                      <a16:colId xmlns:a16="http://schemas.microsoft.com/office/drawing/2014/main" val="161493933"/>
                    </a:ext>
                  </a:extLst>
                </a:gridCol>
                <a:gridCol w="630798">
                  <a:extLst>
                    <a:ext uri="{9D8B030D-6E8A-4147-A177-3AD203B41FA5}">
                      <a16:colId xmlns:a16="http://schemas.microsoft.com/office/drawing/2014/main" val="2013118793"/>
                    </a:ext>
                  </a:extLst>
                </a:gridCol>
                <a:gridCol w="630798">
                  <a:extLst>
                    <a:ext uri="{9D8B030D-6E8A-4147-A177-3AD203B41FA5}">
                      <a16:colId xmlns:a16="http://schemas.microsoft.com/office/drawing/2014/main" val="309231449"/>
                    </a:ext>
                  </a:extLst>
                </a:gridCol>
                <a:gridCol w="630798">
                  <a:extLst>
                    <a:ext uri="{9D8B030D-6E8A-4147-A177-3AD203B41FA5}">
                      <a16:colId xmlns:a16="http://schemas.microsoft.com/office/drawing/2014/main" val="3744438833"/>
                    </a:ext>
                  </a:extLst>
                </a:gridCol>
              </a:tblGrid>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评分项名称</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王华怿</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王仕杰</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吴帅毅</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230736900"/>
                  </a:ext>
                </a:extLst>
              </a:tr>
              <a:tr h="174321">
                <a:tc gridSpan="4">
                  <a:txBody>
                    <a:bodyPr/>
                    <a:lstStyle/>
                    <a:p>
                      <a:pPr algn="ctr" fontAlgn="b"/>
                      <a:r>
                        <a:rPr lang="zh-CN" altLang="en-US" sz="1100" b="0" i="0" u="none" strike="noStrike">
                          <a:solidFill>
                            <a:srgbClr val="006100"/>
                          </a:solidFill>
                          <a:effectLst/>
                          <a:latin typeface="等线" panose="02010600030101010101" pitchFamily="2" charset="-122"/>
                          <a:ea typeface="等线" panose="02010600030101010101" pitchFamily="2" charset="-122"/>
                        </a:rPr>
                        <a:t>项目介绍阶段</a:t>
                      </a:r>
                    </a:p>
                  </a:txBody>
                  <a:tcPr marL="111377" marR="111377" marT="55688" marB="5568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66289267"/>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资料查找</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363410691"/>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文档编写</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3</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730352081"/>
                  </a:ext>
                </a:extLst>
              </a:tr>
              <a:tr h="174321">
                <a:tc>
                  <a:txBody>
                    <a:bodyPr/>
                    <a:lstStyle/>
                    <a:p>
                      <a:pPr algn="l" fontAlgn="b"/>
                      <a:r>
                        <a:rPr lang="en-US" sz="1100" b="1" i="0" u="none" strike="noStrike">
                          <a:solidFill>
                            <a:srgbClr val="FA7D00"/>
                          </a:solidFill>
                          <a:effectLst/>
                          <a:latin typeface="等线" panose="02010600030101010101" pitchFamily="2" charset="-122"/>
                          <a:ea typeface="等线" panose="02010600030101010101" pitchFamily="2" charset="-122"/>
                        </a:rPr>
                        <a:t>PPT</a:t>
                      </a:r>
                      <a:r>
                        <a:rPr lang="zh-CN" altLang="en-US" sz="1100" b="1" i="0" u="none" strike="noStrike">
                          <a:solidFill>
                            <a:srgbClr val="FA7D00"/>
                          </a:solidFill>
                          <a:effectLst/>
                          <a:latin typeface="等线" panose="02010600030101010101" pitchFamily="2" charset="-122"/>
                          <a:ea typeface="等线" panose="02010600030101010101" pitchFamily="2" charset="-122"/>
                        </a:rPr>
                        <a:t>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977524995"/>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上台发言</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353500040"/>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修改项目简介</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250862785"/>
                  </a:ext>
                </a:extLst>
              </a:tr>
              <a:tr h="174321">
                <a:tc gridSpan="4">
                  <a:txBody>
                    <a:bodyPr/>
                    <a:lstStyle/>
                    <a:p>
                      <a:pPr algn="ctr" fontAlgn="b"/>
                      <a:r>
                        <a:rPr lang="zh-CN" altLang="en-US" sz="1100" b="0" i="0" u="none" strike="noStrike">
                          <a:solidFill>
                            <a:srgbClr val="006100"/>
                          </a:solidFill>
                          <a:effectLst/>
                          <a:latin typeface="等线" panose="02010600030101010101" pitchFamily="2" charset="-122"/>
                          <a:ea typeface="等线" panose="02010600030101010101" pitchFamily="2" charset="-122"/>
                        </a:rPr>
                        <a:t>项目计划阶段</a:t>
                      </a:r>
                    </a:p>
                  </a:txBody>
                  <a:tcPr marL="111377" marR="111377" marT="55688" marB="5568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84694892"/>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资料查找</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821476782"/>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文档编写</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535897772"/>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框架搭建</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972932065"/>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完善计划</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810118043"/>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问卷调查</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3</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3</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302910494"/>
                  </a:ext>
                </a:extLst>
              </a:tr>
              <a:tr h="174321">
                <a:tc>
                  <a:txBody>
                    <a:bodyPr/>
                    <a:lstStyle/>
                    <a:p>
                      <a:pPr algn="l" fontAlgn="b"/>
                      <a:r>
                        <a:rPr lang="en-US" sz="1100" b="1" i="0" u="none" strike="noStrike">
                          <a:solidFill>
                            <a:srgbClr val="FA7D00"/>
                          </a:solidFill>
                          <a:effectLst/>
                          <a:latin typeface="等线" panose="02010600030101010101" pitchFamily="2" charset="-122"/>
                          <a:ea typeface="等线" panose="02010600030101010101" pitchFamily="2" charset="-122"/>
                        </a:rPr>
                        <a:t>PPT</a:t>
                      </a:r>
                      <a:r>
                        <a:rPr lang="zh-CN" altLang="en-US" sz="1100" b="1" i="0" u="none" strike="noStrike">
                          <a:solidFill>
                            <a:srgbClr val="FA7D00"/>
                          </a:solidFill>
                          <a:effectLst/>
                          <a:latin typeface="等线" panose="02010600030101010101" pitchFamily="2" charset="-122"/>
                          <a:ea typeface="等线" panose="02010600030101010101" pitchFamily="2" charset="-122"/>
                        </a:rPr>
                        <a:t>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156100387"/>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上台发言</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286486827"/>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修改项目计划</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459627299"/>
                  </a:ext>
                </a:extLst>
              </a:tr>
              <a:tr h="174321">
                <a:tc gridSpan="4">
                  <a:txBody>
                    <a:bodyPr/>
                    <a:lstStyle/>
                    <a:p>
                      <a:pPr algn="ctr" fontAlgn="b"/>
                      <a:r>
                        <a:rPr lang="zh-CN" altLang="en-US" sz="1100" b="0" i="0" u="none" strike="noStrike">
                          <a:solidFill>
                            <a:srgbClr val="006100"/>
                          </a:solidFill>
                          <a:effectLst/>
                          <a:latin typeface="等线" panose="02010600030101010101" pitchFamily="2" charset="-122"/>
                          <a:ea typeface="等线" panose="02010600030101010101" pitchFamily="2" charset="-122"/>
                        </a:rPr>
                        <a:t>项目可行性阶段</a:t>
                      </a:r>
                    </a:p>
                  </a:txBody>
                  <a:tcPr marL="111377" marR="111377" marT="55688" marB="5568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719554393"/>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资料查找</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616979161"/>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文档编写</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59390504"/>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可行性框架</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4243766255"/>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可行性报告完善</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621065712"/>
                  </a:ext>
                </a:extLst>
              </a:tr>
              <a:tr h="174321">
                <a:tc>
                  <a:txBody>
                    <a:bodyPr/>
                    <a:lstStyle/>
                    <a:p>
                      <a:pPr algn="l" fontAlgn="b"/>
                      <a:r>
                        <a:rPr lang="en-US" sz="1100" b="1" i="0" u="none" strike="noStrike">
                          <a:solidFill>
                            <a:srgbClr val="FA7D00"/>
                          </a:solidFill>
                          <a:effectLst/>
                          <a:latin typeface="等线" panose="02010600030101010101" pitchFamily="2" charset="-122"/>
                          <a:ea typeface="等线" panose="02010600030101010101" pitchFamily="2" charset="-122"/>
                        </a:rPr>
                        <a:t>PPT</a:t>
                      </a:r>
                      <a:r>
                        <a:rPr lang="zh-CN" altLang="en-US" sz="1100" b="1" i="0" u="none" strike="noStrike">
                          <a:solidFill>
                            <a:srgbClr val="FA7D00"/>
                          </a:solidFill>
                          <a:effectLst/>
                          <a:latin typeface="等线" panose="02010600030101010101" pitchFamily="2" charset="-122"/>
                          <a:ea typeface="等线" panose="02010600030101010101" pitchFamily="2" charset="-122"/>
                        </a:rPr>
                        <a:t>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4243923947"/>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上台发言</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472461358"/>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修改可行性计划</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914284501"/>
                  </a:ext>
                </a:extLst>
              </a:tr>
              <a:tr h="174321">
                <a:tc gridSpan="4">
                  <a:txBody>
                    <a:bodyPr/>
                    <a:lstStyle/>
                    <a:p>
                      <a:pPr algn="ctr" fontAlgn="b"/>
                      <a:r>
                        <a:rPr lang="zh-CN" altLang="en-US" sz="1100" b="0" i="0" u="none" strike="noStrike">
                          <a:solidFill>
                            <a:srgbClr val="006100"/>
                          </a:solidFill>
                          <a:effectLst/>
                          <a:latin typeface="等线" panose="02010600030101010101" pitchFamily="2" charset="-122"/>
                          <a:ea typeface="等线" panose="02010600030101010101" pitchFamily="2" charset="-122"/>
                        </a:rPr>
                        <a:t>项目需求分析阶段</a:t>
                      </a:r>
                    </a:p>
                  </a:txBody>
                  <a:tcPr marL="111377" marR="111377" marT="55688" marB="5568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65035850"/>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资料查找</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018217676"/>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文档编写</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367640568"/>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界面制作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3</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786470261"/>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需求分析框架</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846101734"/>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需求分析完善</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64691052"/>
                  </a:ext>
                </a:extLst>
              </a:tr>
              <a:tr h="174321">
                <a:tc>
                  <a:txBody>
                    <a:bodyPr/>
                    <a:lstStyle/>
                    <a:p>
                      <a:pPr algn="l" fontAlgn="b"/>
                      <a:r>
                        <a:rPr lang="en-US" sz="1100" b="1" i="0" u="none" strike="noStrike">
                          <a:solidFill>
                            <a:srgbClr val="FA7D00"/>
                          </a:solidFill>
                          <a:effectLst/>
                          <a:latin typeface="等线" panose="02010600030101010101" pitchFamily="2" charset="-122"/>
                          <a:ea typeface="等线" panose="02010600030101010101" pitchFamily="2" charset="-122"/>
                        </a:rPr>
                        <a:t>PPT</a:t>
                      </a:r>
                      <a:r>
                        <a:rPr lang="zh-CN" altLang="en-US" sz="1100" b="1" i="0" u="none" strike="noStrike">
                          <a:solidFill>
                            <a:srgbClr val="FA7D00"/>
                          </a:solidFill>
                          <a:effectLst/>
                          <a:latin typeface="等线" panose="02010600030101010101" pitchFamily="2" charset="-122"/>
                          <a:ea typeface="等线" panose="02010600030101010101" pitchFamily="2" charset="-122"/>
                        </a:rPr>
                        <a:t>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564285228"/>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上台发言</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4037090850"/>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修改需求分析</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dirty="0">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628557253"/>
                  </a:ext>
                </a:extLst>
              </a:tr>
            </a:tbl>
          </a:graphicData>
        </a:graphic>
      </p:graphicFrame>
    </p:spTree>
    <p:extLst>
      <p:ext uri="{BB962C8B-B14F-4D97-AF65-F5344CB8AC3E}">
        <p14:creationId xmlns:p14="http://schemas.microsoft.com/office/powerpoint/2010/main" val="782106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562851" y="61232"/>
            <a:ext cx="3386019" cy="746325"/>
            <a:chOff x="3879320" y="484463"/>
            <a:chExt cx="3386019" cy="746325"/>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36439" y="549802"/>
              <a:ext cx="2628900" cy="68098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4000" b="1" cap="small" dirty="0">
                  <a:solidFill>
                    <a:srgbClr val="00C3D9"/>
                  </a:solidFill>
                  <a:latin typeface="微软雅黑" panose="020B0503020204020204" pitchFamily="34" charset="-122"/>
                  <a:ea typeface="微软雅黑" panose="020B0503020204020204" pitchFamily="34" charset="-122"/>
                </a:rPr>
                <a:t>参考文献</a:t>
              </a:r>
              <a:endParaRPr lang="en-US" sz="40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48576" y="917874"/>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3" name="Rectangle 42"/>
          <p:cNvSpPr/>
          <p:nvPr/>
        </p:nvSpPr>
        <p:spPr>
          <a:xfrm flipH="1">
            <a:off x="1202399" y="2446316"/>
            <a:ext cx="6514452" cy="2441878"/>
          </a:xfrm>
          <a:prstGeom prst="rect">
            <a:avLst/>
          </a:prstGeom>
          <a:noFill/>
          <a:ln w="12700" cap="flat" cmpd="sng" algn="ctr">
            <a:noFill/>
            <a:prstDash val="solid"/>
          </a:ln>
          <a:effectLst/>
        </p:spPr>
        <p:txBody>
          <a:bodyPr lIns="91433" tIns="0" rIns="91433" bIns="0" rtlCol="0" anchor="t"/>
          <a:lstStyle/>
          <a:p>
            <a:pPr lvl="0">
              <a:defRPr/>
            </a:pPr>
            <a:endParaRPr lang="zh-CN" altLang="en-US" sz="1400" kern="0" dirty="0">
              <a:solidFill>
                <a:schemeClr val="bg1">
                  <a:lumMod val="50000"/>
                </a:schemeClr>
              </a:solidFill>
              <a:latin typeface="微软雅黑" pitchFamily="34" charset="-122"/>
              <a:ea typeface="微软雅黑" pitchFamily="34" charset="-122"/>
              <a:cs typeface="Arial" pitchFamily="34" charset="0"/>
            </a:endParaRPr>
          </a:p>
        </p:txBody>
      </p:sp>
      <p:sp>
        <p:nvSpPr>
          <p:cNvPr id="24" name="矩形 23"/>
          <p:cNvSpPr/>
          <p:nvPr/>
        </p:nvSpPr>
        <p:spPr>
          <a:xfrm>
            <a:off x="767275" y="1252925"/>
            <a:ext cx="9338749" cy="5606663"/>
          </a:xfrm>
          <a:prstGeom prst="rect">
            <a:avLst/>
          </a:prstGeom>
        </p:spPr>
        <p:txBody>
          <a:bodyPr wrap="square">
            <a:spAutoFit/>
          </a:bodyPr>
          <a:lstStyle/>
          <a:p>
            <a:pPr indent="304800">
              <a:spcBef>
                <a:spcPts val="600"/>
              </a:spcBef>
              <a:spcAft>
                <a:spcPts val="600"/>
              </a:spcAft>
            </a:pPr>
            <a:r>
              <a:rPr lang="en-US" altLang="zh-CN" sz="2400" dirty="0">
                <a:solidFill>
                  <a:schemeClr val="bg1">
                    <a:lumMod val="50000"/>
                  </a:schemeClr>
                </a:solidFill>
                <a:latin typeface="微软雅黑" pitchFamily="34" charset="-122"/>
                <a:ea typeface="微软雅黑" pitchFamily="34" charset="-122"/>
              </a:rPr>
              <a:t>[1]</a:t>
            </a:r>
            <a:r>
              <a:rPr lang="zh-CN" altLang="zh-CN" sz="2400" dirty="0">
                <a:solidFill>
                  <a:schemeClr val="bg1">
                    <a:lumMod val="50000"/>
                  </a:schemeClr>
                </a:solidFill>
                <a:latin typeface="微软雅黑" pitchFamily="34" charset="-122"/>
                <a:ea typeface="微软雅黑" pitchFamily="34" charset="-122"/>
              </a:rPr>
              <a:t>聂明</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游戏开发导论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西安电子科技大学出版社</a:t>
            </a:r>
            <a:r>
              <a:rPr lang="en-US" altLang="zh-CN" sz="2400" dirty="0">
                <a:solidFill>
                  <a:schemeClr val="bg1">
                    <a:lumMod val="50000"/>
                  </a:schemeClr>
                </a:solidFill>
                <a:latin typeface="微软雅黑" pitchFamily="34" charset="-122"/>
                <a:ea typeface="微软雅黑" pitchFamily="34" charset="-122"/>
              </a:rPr>
              <a:t>,2009.</a:t>
            </a:r>
            <a:endParaRPr lang="zh-CN" altLang="zh-CN" sz="2400" kern="100" dirty="0">
              <a:latin typeface="等线" panose="02010600030101010101" pitchFamily="2" charset="-122"/>
              <a:cs typeface="Times New Roman" panose="02020603050405020304" pitchFamily="18" charset="0"/>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张海藩</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软件工程导论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,1996:1-73.</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[3]</a:t>
            </a:r>
            <a:r>
              <a:rPr lang="zh-CN" altLang="en-US" sz="2400" dirty="0">
                <a:solidFill>
                  <a:schemeClr val="bg1">
                    <a:lumMod val="50000"/>
                  </a:schemeClr>
                </a:solidFill>
                <a:latin typeface="微软雅黑" pitchFamily="34" charset="-122"/>
                <a:ea typeface="微软雅黑" pitchFamily="34" charset="-122"/>
              </a:rPr>
              <a:t>雷磊</a:t>
            </a:r>
            <a:r>
              <a:rPr lang="en-US" altLang="zh-CN" sz="2400" dirty="0">
                <a:solidFill>
                  <a:schemeClr val="bg1">
                    <a:lumMod val="50000"/>
                  </a:schemeClr>
                </a:solidFill>
                <a:latin typeface="微软雅黑" pitchFamily="34" charset="-122"/>
                <a:ea typeface="微软雅黑" pitchFamily="34" charset="-122"/>
              </a:rPr>
              <a:t>.</a:t>
            </a:r>
            <a:r>
              <a:rPr lang="zh-CN" altLang="en-US" sz="2400" dirty="0">
                <a:solidFill>
                  <a:schemeClr val="bg1">
                    <a:lumMod val="50000"/>
                  </a:schemeClr>
                </a:solidFill>
                <a:latin typeface="微软雅黑" pitchFamily="34" charset="-122"/>
                <a:ea typeface="微软雅黑" pitchFamily="34" charset="-122"/>
              </a:rPr>
              <a:t>微信小程序开发入门与实践</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,2017.</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[4]</a:t>
            </a:r>
            <a:r>
              <a:rPr lang="zh-CN" altLang="en-US" sz="2400" dirty="0">
                <a:solidFill>
                  <a:schemeClr val="bg1">
                    <a:lumMod val="50000"/>
                  </a:schemeClr>
                </a:solidFill>
                <a:latin typeface="微软雅黑" pitchFamily="34" charset="-122"/>
                <a:ea typeface="微软雅黑" pitchFamily="34" charset="-122"/>
              </a:rPr>
              <a:t>项目计划说明书</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[5]</a:t>
            </a:r>
            <a:r>
              <a:rPr lang="zh-CN" altLang="zh-CN" sz="2400" dirty="0">
                <a:solidFill>
                  <a:schemeClr val="bg1">
                    <a:lumMod val="50000"/>
                  </a:schemeClr>
                </a:solidFill>
                <a:latin typeface="微软雅黑" pitchFamily="34" charset="-122"/>
                <a:ea typeface="微软雅黑" pitchFamily="34" charset="-122"/>
              </a:rPr>
              <a:t>可行性研究报告</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[6]</a:t>
            </a:r>
            <a:r>
              <a:rPr lang="zh-CN" altLang="en-US" sz="2400" dirty="0">
                <a:solidFill>
                  <a:schemeClr val="bg1">
                    <a:lumMod val="50000"/>
                  </a:schemeClr>
                </a:solidFill>
                <a:latin typeface="微软雅黑" pitchFamily="34" charset="-122"/>
                <a:ea typeface="微软雅黑" pitchFamily="34" charset="-122"/>
              </a:rPr>
              <a:t>需求规格说明书</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[7]</a:t>
            </a:r>
            <a:r>
              <a:rPr lang="zh-CN" altLang="en-US" sz="2400" dirty="0">
                <a:solidFill>
                  <a:schemeClr val="bg1">
                    <a:lumMod val="50000"/>
                  </a:schemeClr>
                </a:solidFill>
                <a:latin typeface="微软雅黑" pitchFamily="34" charset="-122"/>
                <a:ea typeface="微软雅黑" pitchFamily="34" charset="-122"/>
              </a:rPr>
              <a:t>总体设计说明书</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[8]</a:t>
            </a:r>
            <a:r>
              <a:rPr lang="zh-CN" altLang="en-US" sz="2400" dirty="0">
                <a:solidFill>
                  <a:schemeClr val="bg1">
                    <a:lumMod val="50000"/>
                  </a:schemeClr>
                </a:solidFill>
                <a:latin typeface="微软雅黑" pitchFamily="34" charset="-122"/>
                <a:ea typeface="微软雅黑" pitchFamily="34" charset="-122"/>
              </a:rPr>
              <a:t>详细设计说明书</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[9]</a:t>
            </a:r>
            <a:r>
              <a:rPr lang="zh-CN" altLang="en-US" sz="2400" dirty="0">
                <a:solidFill>
                  <a:schemeClr val="bg1">
                    <a:lumMod val="50000"/>
                  </a:schemeClr>
                </a:solidFill>
                <a:latin typeface="微软雅黑" pitchFamily="34" charset="-122"/>
                <a:ea typeface="微软雅黑" pitchFamily="34" charset="-122"/>
              </a:rPr>
              <a:t>代码清单说明文档</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[10]</a:t>
            </a:r>
            <a:r>
              <a:rPr lang="zh-CN" altLang="en-US" sz="2400" dirty="0">
                <a:solidFill>
                  <a:schemeClr val="bg1">
                    <a:lumMod val="50000"/>
                  </a:schemeClr>
                </a:solidFill>
                <a:latin typeface="微软雅黑" pitchFamily="34" charset="-122"/>
                <a:ea typeface="微软雅黑" pitchFamily="34" charset="-122"/>
              </a:rPr>
              <a:t>测试用例说明文档</a:t>
            </a:r>
            <a:endParaRPr lang="en-US" altLang="zh-CN"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93235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62851" y="61232"/>
            <a:ext cx="3386019" cy="746325"/>
            <a:chOff x="3879320" y="484463"/>
            <a:chExt cx="3386019" cy="746325"/>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36439" y="549802"/>
              <a:ext cx="2628900" cy="68098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4000" b="1" cap="small" dirty="0">
                  <a:solidFill>
                    <a:srgbClr val="00C3D9"/>
                  </a:solidFill>
                  <a:latin typeface="微软雅黑" panose="020B0503020204020204" pitchFamily="34" charset="-122"/>
                  <a:ea typeface="微软雅黑" panose="020B0503020204020204" pitchFamily="34" charset="-122"/>
                </a:rPr>
                <a:t>参考文献</a:t>
              </a:r>
              <a:endParaRPr lang="en-US" sz="40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48576" y="917874"/>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3" name="Rectangle 42"/>
          <p:cNvSpPr/>
          <p:nvPr/>
        </p:nvSpPr>
        <p:spPr>
          <a:xfrm flipH="1">
            <a:off x="1202399" y="2446316"/>
            <a:ext cx="6514452" cy="2441878"/>
          </a:xfrm>
          <a:prstGeom prst="rect">
            <a:avLst/>
          </a:prstGeom>
          <a:noFill/>
          <a:ln w="12700" cap="flat" cmpd="sng" algn="ctr">
            <a:noFill/>
            <a:prstDash val="solid"/>
          </a:ln>
          <a:effectLst/>
        </p:spPr>
        <p:txBody>
          <a:bodyPr lIns="91433" tIns="0" rIns="91433" bIns="0" rtlCol="0" anchor="t"/>
          <a:lstStyle/>
          <a:p>
            <a:pPr lvl="0">
              <a:defRPr/>
            </a:pPr>
            <a:endParaRPr lang="zh-CN" altLang="en-US" sz="1400" kern="0" dirty="0">
              <a:solidFill>
                <a:schemeClr val="bg1">
                  <a:lumMod val="50000"/>
                </a:schemeClr>
              </a:solidFill>
              <a:latin typeface="微软雅黑" pitchFamily="34" charset="-122"/>
              <a:ea typeface="微软雅黑" pitchFamily="34" charset="-122"/>
              <a:cs typeface="Arial" pitchFamily="34" charset="0"/>
            </a:endParaRPr>
          </a:p>
        </p:txBody>
      </p:sp>
      <p:sp>
        <p:nvSpPr>
          <p:cNvPr id="4" name="矩形 3"/>
          <p:cNvSpPr/>
          <p:nvPr/>
        </p:nvSpPr>
        <p:spPr>
          <a:xfrm>
            <a:off x="1790700" y="1749534"/>
            <a:ext cx="9267825" cy="3334246"/>
          </a:xfrm>
          <a:prstGeom prst="rect">
            <a:avLst/>
          </a:prstGeom>
        </p:spPr>
        <p:txBody>
          <a:bodyPr wrap="square">
            <a:spAutoFit/>
          </a:bodyPr>
          <a:lstStyle/>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[11]</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 GB/T 7358-2007</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[12]</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计算机软件需求规格说明规范</a:t>
            </a:r>
            <a:r>
              <a:rPr lang="en-US" altLang="zh-CN" sz="2400" dirty="0">
                <a:solidFill>
                  <a:schemeClr val="bg1">
                    <a:lumMod val="50000"/>
                  </a:schemeClr>
                </a:solidFill>
                <a:latin typeface="微软雅黑" pitchFamily="34" charset="-122"/>
                <a:ea typeface="微软雅黑" pitchFamily="34" charset="-122"/>
              </a:rPr>
              <a:t>. GB/T 9385-2008</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[13]</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 GB/T 8567-2006</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[14]</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a:t>
            </a:r>
            <a:r>
              <a:rPr lang="zh-CN" altLang="en-US" sz="2400" dirty="0">
                <a:solidFill>
                  <a:schemeClr val="bg1">
                    <a:lumMod val="50000"/>
                  </a:schemeClr>
                </a:solidFill>
                <a:latin typeface="微软雅黑" pitchFamily="34" charset="-122"/>
                <a:ea typeface="微软雅黑" pitchFamily="34" charset="-122"/>
              </a:rPr>
              <a:t> </a:t>
            </a:r>
            <a:r>
              <a:rPr lang="en-US" altLang="zh-CN" sz="2400" dirty="0">
                <a:solidFill>
                  <a:schemeClr val="bg1">
                    <a:lumMod val="50000"/>
                  </a:schemeClr>
                </a:solidFill>
                <a:latin typeface="微软雅黑" pitchFamily="34" charset="-122"/>
                <a:ea typeface="微软雅黑" pitchFamily="34" charset="-122"/>
              </a:rPr>
              <a:t>GB/T 8567-88</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[15]</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a:t>
            </a:r>
            <a:r>
              <a:rPr lang="en-US" altLang="zh-CN" sz="2400" i="1" dirty="0"/>
              <a:t> </a:t>
            </a:r>
            <a:r>
              <a:rPr lang="en-US" altLang="zh-CN" sz="2400" dirty="0">
                <a:solidFill>
                  <a:schemeClr val="bg1">
                    <a:lumMod val="50000"/>
                  </a:schemeClr>
                </a:solidFill>
                <a:latin typeface="微软雅黑" pitchFamily="34" charset="-122"/>
                <a:ea typeface="微软雅黑" pitchFamily="34" charset="-122"/>
              </a:rPr>
              <a:t>GB/T 9386-2008.</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[16]</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计算机软件测试规范</a:t>
            </a:r>
            <a:r>
              <a:rPr lang="en-US" altLang="zh-CN" sz="2400" dirty="0">
                <a:solidFill>
                  <a:schemeClr val="bg1">
                    <a:lumMod val="50000"/>
                  </a:schemeClr>
                </a:solidFill>
                <a:latin typeface="微软雅黑" pitchFamily="34" charset="-122"/>
                <a:ea typeface="微软雅黑" pitchFamily="34" charset="-122"/>
              </a:rPr>
              <a:t>..GB/T 15532-2008</a:t>
            </a:r>
            <a:endParaRPr lang="zh-CN" altLang="zh-CN"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4310667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1650100" y="1204254"/>
            <a:ext cx="545609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noProof="0" dirty="0">
                <a:solidFill>
                  <a:srgbClr val="00C3D9"/>
                </a:solidFill>
                <a:latin typeface="微软雅黑" pitchFamily="34" charset="-122"/>
                <a:ea typeface="微软雅黑" pitchFamily="34" charset="-122"/>
                <a:sym typeface="方正兰亭黑_GBK" pitchFamily="2" charset="-122"/>
              </a:rPr>
              <a:t>小组分工及评价</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445305" y="2392507"/>
            <a:ext cx="7102106"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王华怿：</a:t>
            </a:r>
            <a:r>
              <a:rPr lang="zh-CN" altLang="en-US" sz="2400" dirty="0">
                <a:solidFill>
                  <a:schemeClr val="bg1">
                    <a:lumMod val="50000"/>
                  </a:schemeClr>
                </a:solidFill>
                <a:latin typeface="微软雅黑" pitchFamily="34" charset="-122"/>
                <a:ea typeface="微软雅黑" pitchFamily="34" charset="-122"/>
                <a:sym typeface="微软雅黑" pitchFamily="34" charset="-122"/>
              </a:rPr>
              <a:t>资料查找，文档更新</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93</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吴帅毅：</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PPT</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制作，项目总结文档</a:t>
            </a:r>
            <a:r>
              <a:rPr lang="zh-CN" altLang="en-US" sz="2400" dirty="0">
                <a:solidFill>
                  <a:schemeClr val="bg1">
                    <a:lumMod val="50000"/>
                  </a:schemeClr>
                </a:solidFill>
                <a:latin typeface="微软雅黑" pitchFamily="34" charset="-122"/>
                <a:ea typeface="微软雅黑" pitchFamily="34" charset="-122"/>
                <a:sym typeface="微软雅黑" pitchFamily="34" charset="-122"/>
              </a:rPr>
              <a:t>编写</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	91</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    </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dirty="0">
                <a:solidFill>
                  <a:schemeClr val="bg1">
                    <a:lumMod val="50000"/>
                  </a:schemeClr>
                </a:solidFill>
                <a:latin typeface="微软雅黑" pitchFamily="34" charset="-122"/>
                <a:ea typeface="微软雅黑" pitchFamily="34" charset="-122"/>
                <a:sym typeface="微软雅黑" pitchFamily="34" charset="-122"/>
              </a:rPr>
              <a:t>王仕杰：资料查找，上去答辩</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90</a:t>
            </a:r>
            <a:endParaRPr lang="zh-CN" altLang="en-US" sz="24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3924943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16" presetClass="entr" presetSubtype="37" fill="hold" grpId="0" nodeType="withEffect">
                                  <p:stCondLst>
                                    <p:cond delay="400"/>
                                  </p:stCondLst>
                                  <p:childTnLst>
                                    <p:set>
                                      <p:cBhvr>
                                        <p:cTn id="42" dur="1" fill="hold">
                                          <p:stCondLst>
                                            <p:cond delay="0"/>
                                          </p:stCondLst>
                                        </p:cTn>
                                        <p:tgtEl>
                                          <p:spTgt spid="30"/>
                                        </p:tgtEl>
                                        <p:attrNameLst>
                                          <p:attrName>style.visibility</p:attrName>
                                        </p:attrNameLst>
                                      </p:cBhvr>
                                      <p:to>
                                        <p:strVal val="visible"/>
                                      </p:to>
                                    </p:set>
                                    <p:animEffect transition="in" filter="barn(outVertical)">
                                      <p:cBhvr>
                                        <p:cTn id="43" dur="500"/>
                                        <p:tgtEl>
                                          <p:spTgt spid="30"/>
                                        </p:tgtEl>
                                      </p:cBhvr>
                                    </p:animEffect>
                                  </p:childTnLst>
                                </p:cTn>
                              </p:par>
                            </p:childTnLst>
                          </p:cTn>
                        </p:par>
                        <p:par>
                          <p:cTn id="44" fill="hold">
                            <p:stCondLst>
                              <p:cond delay="2200"/>
                            </p:stCondLst>
                            <p:childTnLst>
                              <p:par>
                                <p:cTn id="45" presetID="14" presetClass="entr" presetSubtype="10" fill="hold"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47" dur="1000"/>
                                        <p:tgtEl>
                                          <p:spTgt spid="29">
                                            <p:txEl>
                                              <p:pRg st="0" end="0"/>
                                            </p:txEl>
                                          </p:spTgt>
                                        </p:tgtEl>
                                      </p:cBhvr>
                                    </p:animEffect>
                                  </p:childTnLst>
                                </p:cTn>
                              </p:par>
                            </p:childTnLst>
                          </p:cTn>
                        </p:par>
                        <p:par>
                          <p:cTn id="48" fill="hold">
                            <p:stCondLst>
                              <p:cond delay="3200"/>
                            </p:stCondLst>
                            <p:childTnLst>
                              <p:par>
                                <p:cTn id="49" presetID="14" presetClass="entr" presetSubtype="10" fill="hold" nodeType="afterEffect">
                                  <p:stCondLst>
                                    <p:cond delay="0"/>
                                  </p:stCondLst>
                                  <p:childTnLst>
                                    <p:set>
                                      <p:cBhvr>
                                        <p:cTn id="50"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51" dur="1000"/>
                                        <p:tgtEl>
                                          <p:spTgt spid="29">
                                            <p:txEl>
                                              <p:pRg st="2" end="2"/>
                                            </p:txEl>
                                          </p:spTgt>
                                        </p:tgtEl>
                                      </p:cBhvr>
                                    </p:animEffect>
                                  </p:childTnLst>
                                </p:cTn>
                              </p:par>
                            </p:childTnLst>
                          </p:cTn>
                        </p:par>
                        <p:par>
                          <p:cTn id="52" fill="hold">
                            <p:stCondLst>
                              <p:cond delay="4200"/>
                            </p:stCondLst>
                            <p:childTnLst>
                              <p:par>
                                <p:cTn id="53" presetID="14" presetClass="entr" presetSubtype="10" fill="hold" nodeType="afterEffect">
                                  <p:stCondLst>
                                    <p:cond delay="0"/>
                                  </p:stCondLst>
                                  <p:childTnLst>
                                    <p:set>
                                      <p:cBhvr>
                                        <p:cTn id="54" dur="1" fill="hold">
                                          <p:stCondLst>
                                            <p:cond delay="0"/>
                                          </p:stCondLst>
                                        </p:cTn>
                                        <p:tgtEl>
                                          <p:spTgt spid="29">
                                            <p:txEl>
                                              <p:pRg st="4" end="4"/>
                                            </p:txEl>
                                          </p:spTgt>
                                        </p:tgtEl>
                                        <p:attrNameLst>
                                          <p:attrName>style.visibility</p:attrName>
                                        </p:attrNameLst>
                                      </p:cBhvr>
                                      <p:to>
                                        <p:strVal val="visible"/>
                                      </p:to>
                                    </p:set>
                                    <p:animEffect transition="in" filter="randombar(horizontal)">
                                      <p:cBhvr>
                                        <p:cTn id="55" dur="10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30" grpId="0" bldLvl="0" animBg="1"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2022264"/>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2326722"/>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158039" y="2165579"/>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19" name="椭圆 18"/>
          <p:cNvSpPr/>
          <p:nvPr/>
        </p:nvSpPr>
        <p:spPr>
          <a:xfrm>
            <a:off x="4608300" y="1470975"/>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20" name="椭圆 19"/>
          <p:cNvSpPr/>
          <p:nvPr/>
        </p:nvSpPr>
        <p:spPr>
          <a:xfrm>
            <a:off x="5696385" y="2718707"/>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观</a:t>
            </a:r>
          </a:p>
        </p:txBody>
      </p:sp>
      <p:sp>
        <p:nvSpPr>
          <p:cNvPr id="21" name="椭圆 20"/>
          <p:cNvSpPr/>
          <p:nvPr/>
        </p:nvSpPr>
        <p:spPr>
          <a:xfrm>
            <a:off x="7082671" y="1939755"/>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看</a:t>
            </a:r>
          </a:p>
        </p:txBody>
      </p:sp>
      <p:sp>
        <p:nvSpPr>
          <p:cNvPr id="22" name="椭圆 21"/>
          <p:cNvSpPr/>
          <p:nvPr/>
        </p:nvSpPr>
        <p:spPr>
          <a:xfrm>
            <a:off x="7302079" y="1368566"/>
            <a:ext cx="330428" cy="330428"/>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59400" y="4600898"/>
            <a:ext cx="546214" cy="546214"/>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1399079"/>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87437" y="4383597"/>
            <a:ext cx="432256" cy="4322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2400341"/>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153325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2286015"/>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391072" y="4244176"/>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3799595"/>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3254951"/>
            <a:ext cx="93232" cy="93232"/>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4401131"/>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2766377"/>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1609791"/>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252665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663692" y="4383597"/>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3749729"/>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3466716"/>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4319568"/>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311965" y="5190806"/>
            <a:ext cx="6092825" cy="1323439"/>
          </a:xfrm>
          <a:prstGeom prst="rect">
            <a:avLst/>
          </a:prstGeom>
        </p:spPr>
        <p:txBody>
          <a:bodyPr>
            <a:spAutoFit/>
          </a:bodyPr>
          <a:lstStyle/>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zh-CN" altLang="en-US" sz="4000" dirty="0"/>
          </a:p>
        </p:txBody>
      </p:sp>
    </p:spTree>
    <p:extLst>
      <p:ext uri="{BB962C8B-B14F-4D97-AF65-F5344CB8AC3E}">
        <p14:creationId xmlns:p14="http://schemas.microsoft.com/office/powerpoint/2010/main" val="3832708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325419" y="208917"/>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工作负荷</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97" name="Rectangle 19"/>
          <p:cNvSpPr/>
          <p:nvPr/>
        </p:nvSpPr>
        <p:spPr>
          <a:xfrm>
            <a:off x="479283" y="931468"/>
            <a:ext cx="10068643" cy="830997"/>
          </a:xfrm>
          <a:prstGeom prst="rect">
            <a:avLst/>
          </a:prstGeom>
        </p:spPr>
        <p:txBody>
          <a:bodyPr wrap="square">
            <a:spAutoFit/>
          </a:bodyPr>
          <a:lstStyle/>
          <a:p>
            <a:r>
              <a:rPr lang="en-US" altLang="zh-CN" sz="2400" b="1" dirty="0">
                <a:solidFill>
                  <a:srgbClr val="FFFFFF">
                    <a:lumMod val="50000"/>
                  </a:srgbClr>
                </a:solidFill>
                <a:latin typeface="Open Sans" pitchFamily="34" charset="0"/>
                <a:cs typeface="Calibri" pitchFamily="34" charset="0"/>
              </a:rPr>
              <a:t>        </a:t>
            </a:r>
            <a:r>
              <a:rPr lang="zh-CN" altLang="zh-CN" sz="2400" b="1" dirty="0">
                <a:solidFill>
                  <a:srgbClr val="FFFFFF">
                    <a:lumMod val="50000"/>
                  </a:srgbClr>
                </a:solidFill>
                <a:latin typeface="Open Sans" pitchFamily="34" charset="0"/>
                <a:cs typeface="Calibri" pitchFamily="34" charset="0"/>
              </a:rPr>
              <a:t>项目难度不大，但工作量比较大</a:t>
            </a:r>
            <a:r>
              <a:rPr lang="zh-CN" altLang="en-US"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因为</a:t>
            </a:r>
            <a:r>
              <a:rPr lang="zh-CN" altLang="en-US" sz="2400" b="1" dirty="0">
                <a:solidFill>
                  <a:srgbClr val="FFFFFF">
                    <a:lumMod val="50000"/>
                  </a:srgbClr>
                </a:solidFill>
                <a:latin typeface="Open Sans" pitchFamily="34" charset="0"/>
                <a:cs typeface="Calibri" pitchFamily="34" charset="0"/>
              </a:rPr>
              <a:t>数据库内容需要事先自己填入大量数据，</a:t>
            </a:r>
            <a:r>
              <a:rPr lang="zh-CN" altLang="zh-CN" sz="2400" b="1" dirty="0">
                <a:solidFill>
                  <a:srgbClr val="FFFFFF">
                    <a:lumMod val="50000"/>
                  </a:srgbClr>
                </a:solidFill>
                <a:latin typeface="Open Sans" pitchFamily="34" charset="0"/>
                <a:cs typeface="Calibri" pitchFamily="34" charset="0"/>
              </a:rPr>
              <a:t>但在可接受的范围之内。</a:t>
            </a:r>
          </a:p>
        </p:txBody>
      </p:sp>
      <p:sp>
        <p:nvSpPr>
          <p:cNvPr id="10" name="Copyright Notice"/>
          <p:cNvSpPr>
            <a:spLocks/>
          </p:cNvSpPr>
          <p:nvPr/>
        </p:nvSpPr>
        <p:spPr bwMode="auto">
          <a:xfrm>
            <a:off x="325419" y="1753068"/>
            <a:ext cx="233927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费用支出</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634724239"/>
              </p:ext>
            </p:extLst>
          </p:nvPr>
        </p:nvGraphicFramePr>
        <p:xfrm>
          <a:off x="1851675" y="2315834"/>
          <a:ext cx="9001052" cy="4533802"/>
        </p:xfrm>
        <a:graphic>
          <a:graphicData uri="http://schemas.openxmlformats.org/drawingml/2006/table">
            <a:tbl>
              <a:tblPr firstRow="1" firstCol="1" bandRow="1"/>
              <a:tblGrid>
                <a:gridCol w="1234380">
                  <a:extLst>
                    <a:ext uri="{9D8B030D-6E8A-4147-A177-3AD203B41FA5}">
                      <a16:colId xmlns:a16="http://schemas.microsoft.com/office/drawing/2014/main" val="20000"/>
                    </a:ext>
                  </a:extLst>
                </a:gridCol>
                <a:gridCol w="5670489">
                  <a:extLst>
                    <a:ext uri="{9D8B030D-6E8A-4147-A177-3AD203B41FA5}">
                      <a16:colId xmlns:a16="http://schemas.microsoft.com/office/drawing/2014/main" val="20001"/>
                    </a:ext>
                  </a:extLst>
                </a:gridCol>
                <a:gridCol w="2096183">
                  <a:extLst>
                    <a:ext uri="{9D8B030D-6E8A-4147-A177-3AD203B41FA5}">
                      <a16:colId xmlns:a16="http://schemas.microsoft.com/office/drawing/2014/main" val="20002"/>
                    </a:ext>
                  </a:extLst>
                </a:gridCol>
              </a:tblGrid>
              <a:tr h="672660">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预算费用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7656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劳务费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按当前杭州</a:t>
                      </a:r>
                      <a:r>
                        <a:rPr lang="en-US" sz="1600" b="1" kern="1200" dirty="0">
                          <a:solidFill>
                            <a:srgbClr val="FFFFFF">
                              <a:lumMod val="50000"/>
                            </a:srgbClr>
                          </a:solidFill>
                          <a:latin typeface="Open Sans" pitchFamily="34" charset="0"/>
                          <a:ea typeface="+mn-ea"/>
                          <a:cs typeface="Calibri" pitchFamily="34" charset="0"/>
                        </a:rPr>
                        <a:t>IT</a:t>
                      </a:r>
                      <a:r>
                        <a:rPr lang="zh-CN" sz="1600" b="1" kern="1200" dirty="0">
                          <a:solidFill>
                            <a:srgbClr val="FFFFFF">
                              <a:lumMod val="50000"/>
                            </a:srgbClr>
                          </a:solidFill>
                          <a:latin typeface="Open Sans" pitchFamily="34" charset="0"/>
                          <a:ea typeface="+mn-ea"/>
                          <a:cs typeface="Calibri" pitchFamily="34" charset="0"/>
                        </a:rPr>
                        <a:t>行业平均时薪计算，每周</a:t>
                      </a:r>
                      <a:r>
                        <a:rPr lang="en-US" sz="1600" b="1" kern="1200" dirty="0">
                          <a:solidFill>
                            <a:srgbClr val="FFFFFF">
                              <a:lumMod val="50000"/>
                            </a:srgbClr>
                          </a:solidFill>
                          <a:latin typeface="Open Sans" pitchFamily="34" charset="0"/>
                          <a:ea typeface="+mn-ea"/>
                          <a:cs typeface="Calibri" pitchFamily="34" charset="0"/>
                        </a:rPr>
                        <a:t>4</a:t>
                      </a:r>
                      <a:r>
                        <a:rPr lang="zh-CN" sz="1600" b="1" kern="1200" dirty="0">
                          <a:solidFill>
                            <a:srgbClr val="FFFFFF">
                              <a:lumMod val="50000"/>
                            </a:srgbClr>
                          </a:solidFill>
                          <a:latin typeface="Open Sans" pitchFamily="34" charset="0"/>
                          <a:ea typeface="+mn-ea"/>
                          <a:cs typeface="Calibri" pitchFamily="34" charset="0"/>
                        </a:rPr>
                        <a:t>小时，共</a:t>
                      </a:r>
                      <a:r>
                        <a:rPr lang="en-US" sz="1600" b="1" kern="1200" dirty="0">
                          <a:solidFill>
                            <a:srgbClr val="FFFFFF">
                              <a:lumMod val="50000"/>
                            </a:srgbClr>
                          </a:solidFill>
                          <a:latin typeface="Open Sans" pitchFamily="34" charset="0"/>
                          <a:ea typeface="+mn-ea"/>
                          <a:cs typeface="Calibri" pitchFamily="34" charset="0"/>
                        </a:rPr>
                        <a:t>16</a:t>
                      </a:r>
                      <a:r>
                        <a:rPr lang="zh-CN" sz="1600" b="1" kern="1200" dirty="0">
                          <a:solidFill>
                            <a:srgbClr val="FFFFFF">
                              <a:lumMod val="50000"/>
                            </a:srgbClr>
                          </a:solidFill>
                          <a:latin typeface="Open Sans" pitchFamily="34" charset="0"/>
                          <a:ea typeface="+mn-ea"/>
                          <a:cs typeface="Calibri" pitchFamily="34" charset="0"/>
                        </a:rPr>
                        <a:t>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3*70*16*4=13440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2513">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硬件费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开发所用硬件设备，</a:t>
                      </a:r>
                      <a:r>
                        <a:rPr lang="en-US" sz="1600" b="1" kern="1200" dirty="0">
                          <a:solidFill>
                            <a:srgbClr val="FFFFFF">
                              <a:lumMod val="50000"/>
                            </a:srgbClr>
                          </a:solidFill>
                          <a:latin typeface="Open Sans" pitchFamily="34" charset="0"/>
                          <a:ea typeface="+mn-ea"/>
                          <a:cs typeface="Calibri" pitchFamily="34" charset="0"/>
                        </a:rPr>
                        <a:t>3</a:t>
                      </a:r>
                      <a:r>
                        <a:rPr lang="zh-CN" sz="1600" b="1" kern="1200" dirty="0">
                          <a:solidFill>
                            <a:srgbClr val="FFFFFF">
                              <a:lumMod val="50000"/>
                            </a:srgbClr>
                          </a:solidFill>
                          <a:latin typeface="Open Sans" pitchFamily="34" charset="0"/>
                          <a:ea typeface="+mn-ea"/>
                          <a:cs typeface="Calibri" pitchFamily="34" charset="0"/>
                        </a:rPr>
                        <a:t>台中等性能笔记本电脑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7000*3=21000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软件费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开发所用软件，每台电脑平均</a:t>
                      </a: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r>
                        <a:rPr lang="en-US" sz="1600" b="1" kern="1200" dirty="0">
                          <a:solidFill>
                            <a:srgbClr val="FFFFFF">
                              <a:lumMod val="50000"/>
                            </a:srgbClr>
                          </a:solidFill>
                          <a:latin typeface="Open Sans" pitchFamily="34" charset="0"/>
                          <a:ea typeface="+mn-ea"/>
                          <a:cs typeface="Calibri" pitchFamily="34" charset="0"/>
                        </a:rPr>
                        <a:t>/</a:t>
                      </a:r>
                      <a:r>
                        <a:rPr lang="zh-CN" sz="1600" b="1" kern="1200" dirty="0">
                          <a:solidFill>
                            <a:srgbClr val="FFFFFF">
                              <a:lumMod val="50000"/>
                            </a:srgbClr>
                          </a:solidFill>
                          <a:latin typeface="Open Sans" pitchFamily="34" charset="0"/>
                          <a:ea typeface="+mn-ea"/>
                          <a:cs typeface="Calibri" pitchFamily="34" charset="0"/>
                        </a:rPr>
                        <a:t>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500*3=1500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服务器费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微信小程序自带服务器，免费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60550">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团建费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寝室奶茶、烧烤等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100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应急资金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28519">
                <a:tc gridSpan="2">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总计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32540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919833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heme/theme1.xml><?xml version="1.0" encoding="utf-8"?>
<a:theme xmlns:a="http://schemas.openxmlformats.org/drawingml/2006/main" name="第一PPT，www.1ppt.com">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ppt/theme/themeOverride2.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docProps/app.xml><?xml version="1.0" encoding="utf-8"?>
<Properties xmlns="http://schemas.openxmlformats.org/officeDocument/2006/extended-properties" xmlns:vt="http://schemas.openxmlformats.org/officeDocument/2006/docPropsVTypes">
  <Template/>
  <TotalTime>3001</TotalTime>
  <Words>6468</Words>
  <Application>Microsoft Office PowerPoint</Application>
  <PresentationFormat>自定义</PresentationFormat>
  <Paragraphs>1176</Paragraphs>
  <Slides>87</Slides>
  <Notes>87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87</vt:i4>
      </vt:variant>
    </vt:vector>
  </HeadingPairs>
  <TitlesOfParts>
    <vt:vector size="100" baseType="lpstr">
      <vt:lpstr>Gill Sans</vt:lpstr>
      <vt:lpstr>ITC Avant Garde Std Bk</vt:lpstr>
      <vt:lpstr>Open Sans</vt:lpstr>
      <vt:lpstr>等线</vt:lpstr>
      <vt:lpstr>方正宋刻本秀楷简体</vt:lpstr>
      <vt:lpstr>宋体</vt:lpstr>
      <vt:lpstr>微软雅黑</vt:lpstr>
      <vt:lpstr>微软雅黑 Light</vt:lpstr>
      <vt:lpstr>Arial</vt:lpstr>
      <vt:lpstr>Calibri</vt:lpstr>
      <vt:lpstr>Rockwell</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彩色泡泡</dc:title>
  <dc:creator>第一PPT</dc:creator>
  <cp:keywords>www.1ppt.com</cp:keywords>
  <dc:description>www.1ppt.com</dc:description>
  <cp:lastModifiedBy>1281701904@qq.com</cp:lastModifiedBy>
  <cp:revision>1234</cp:revision>
  <dcterms:created xsi:type="dcterms:W3CDTF">2015-12-01T09:06:39Z</dcterms:created>
  <dcterms:modified xsi:type="dcterms:W3CDTF">2019-06-24T04:02:47Z</dcterms:modified>
</cp:coreProperties>
</file>